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1"/>
  </p:notesMasterIdLst>
  <p:sldIdLst>
    <p:sldId id="258" r:id="rId2"/>
    <p:sldId id="256" r:id="rId3"/>
    <p:sldId id="259" r:id="rId4"/>
    <p:sldId id="260" r:id="rId5"/>
    <p:sldId id="293" r:id="rId6"/>
    <p:sldId id="261" r:id="rId7"/>
    <p:sldId id="262" r:id="rId8"/>
    <p:sldId id="263" r:id="rId9"/>
    <p:sldId id="271" r:id="rId10"/>
    <p:sldId id="272" r:id="rId11"/>
    <p:sldId id="264" r:id="rId12"/>
    <p:sldId id="265" r:id="rId13"/>
    <p:sldId id="266" r:id="rId14"/>
    <p:sldId id="273" r:id="rId15"/>
    <p:sldId id="274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0C18"/>
    <a:srgbClr val="FFCCFF"/>
    <a:srgbClr val="00FFCC"/>
    <a:srgbClr val="3333CC"/>
    <a:srgbClr val="3333FF"/>
    <a:srgbClr val="FFFF66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13" autoAdjust="0"/>
  </p:normalViewPr>
  <p:slideViewPr>
    <p:cSldViewPr>
      <p:cViewPr varScale="1">
        <p:scale>
          <a:sx n="59" d="100"/>
          <a:sy n="59" d="100"/>
        </p:scale>
        <p:origin x="-16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997D192-A16F-48A9-89CF-28E2CE924D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2E1C0-38CC-4EFD-9D1F-56814CA02ADD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smtClean="0"/>
              <a:t>La statistique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97D192-A16F-48A9-89CF-28E2CE924DD9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A35A-0E65-4870-9636-D1742F0B0577}" type="datetime2">
              <a:rPr lang="fr-FR"/>
              <a:pPr>
                <a:defRPr/>
              </a:pPr>
              <a:t>samedi 7 octobre 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6E419-A5CF-445D-A9F8-F1D886C6F0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5446C-8AD8-4906-8450-F04BDEE2D478}" type="datetime2">
              <a:rPr lang="fr-FR"/>
              <a:pPr>
                <a:defRPr/>
              </a:pPr>
              <a:t>samedi 7 octobre 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FF05A-82E7-4837-AD38-70116C7E87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E0593-D90B-4566-B82C-830A2CB2A2A5}" type="datetime2">
              <a:rPr lang="fr-FR"/>
              <a:pPr>
                <a:defRPr/>
              </a:pPr>
              <a:t>samedi 7 octobre 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48748-1E24-400E-B9CC-3ECF5647B0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6BA73-FB87-421C-912F-E0438E61420E}" type="datetime2">
              <a:rPr lang="fr-FR"/>
              <a:pPr>
                <a:defRPr/>
              </a:pPr>
              <a:t>samedi 7 octobre 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AAA39-18C5-4B39-8060-A0EBA85618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BC596-6156-408E-AE4B-1B019B99322F}" type="datetime2">
              <a:rPr lang="fr-FR"/>
              <a:pPr>
                <a:defRPr/>
              </a:pPr>
              <a:t>samedi 7 octobre 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961A2-E0E6-4F89-99DD-8AC8EB4B56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61658-B2A7-404C-85C3-528177E88D51}" type="datetime2">
              <a:rPr lang="fr-FR"/>
              <a:pPr>
                <a:defRPr/>
              </a:pPr>
              <a:t>samedi 7 octobre 2023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63F04-A903-4616-8AF9-74CB142C21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FE1ED-37E5-476E-AC5F-824D5443A7BB}" type="datetime2">
              <a:rPr lang="fr-FR"/>
              <a:pPr>
                <a:defRPr/>
              </a:pPr>
              <a:t>samedi 7 octobre 2023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A3644-52C8-4EA0-AD7A-BD2689898BD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CA869-754C-4F7E-88F0-18EE2149E5EC}" type="datetime2">
              <a:rPr lang="fr-FR"/>
              <a:pPr>
                <a:defRPr/>
              </a:pPr>
              <a:t>samedi 7 octobre 2023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93BA7-FFC1-4914-A419-4D7C43523C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63780-AB04-4254-AEC5-A90F208DF757}" type="datetime2">
              <a:rPr lang="fr-FR"/>
              <a:pPr>
                <a:defRPr/>
              </a:pPr>
              <a:t>samedi 7 octobre 2023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0941D-FC62-4691-8DA1-0E62FF6AF6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484B8-3FFC-4385-9181-9A5B7CDB8475}" type="datetime2">
              <a:rPr lang="fr-FR"/>
              <a:pPr>
                <a:defRPr/>
              </a:pPr>
              <a:t>samedi 7 octobre 2023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0BD78-50C4-4B6B-A4CD-626E875A38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59729-7BD4-4387-9A46-DC6BD9F7654E}" type="datetime2">
              <a:rPr lang="fr-FR"/>
              <a:pPr>
                <a:defRPr/>
              </a:pPr>
              <a:t>samedi 7 octobre 2023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704C8-E48F-4E67-8536-373EFDAB59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12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5163B24-AD6E-4301-987A-2E136040AFF7}" type="datetime2">
              <a:rPr lang="fr-FR"/>
              <a:pPr>
                <a:defRPr/>
              </a:pPr>
              <a:t>samedi 7 octobre 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2EAA18F-5B8A-44E3-ADBA-F3B4FEFD52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a date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CE5698-E8D8-4991-B723-B58D512ACF22}" type="datetime2">
              <a:rPr lang="fr-FR" smtClean="0"/>
              <a:pPr/>
              <a:t>samedi 7 octobre 2023</a:t>
            </a:fld>
            <a:endParaRPr lang="fr-FR" smtClean="0"/>
          </a:p>
        </p:txBody>
      </p:sp>
      <p:sp>
        <p:nvSpPr>
          <p:cNvPr id="1331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050F1F-72D7-4915-A36D-F36DBE108DC4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143000" y="3200400"/>
            <a:ext cx="6934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fr-FR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Paramètres de position </a:t>
            </a:r>
            <a:r>
              <a:rPr lang="fr-FR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( ou de tendance centrale)</a:t>
            </a:r>
            <a:endParaRPr lang="fr-FR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a date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50AA59-A662-4FF2-A0AF-B80301A1DF89}" type="datetime2">
              <a:rPr lang="fr-FR" smtClean="0"/>
              <a:pPr/>
              <a:t>samedi 7 octobre 2023</a:t>
            </a:fld>
            <a:endParaRPr lang="fr-FR" smtClean="0"/>
          </a:p>
        </p:txBody>
      </p:sp>
      <p:sp>
        <p:nvSpPr>
          <p:cNvPr id="22531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E9B840-6980-4DA5-992C-FE4192008AF7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0" y="0"/>
            <a:ext cx="91440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>
                <a:latin typeface="Arial" charset="0"/>
              </a:rPr>
              <a:t>      (3O-6)</a:t>
            </a:r>
            <a:endParaRPr lang="fr-FR" sz="2800">
              <a:cs typeface="Times New Roman" pitchFamily="18" charset="0"/>
            </a:endParaRPr>
          </a:p>
          <a:p>
            <a:pPr algn="ctr" eaLnBrk="0" hangingPunct="0"/>
            <a:r>
              <a:rPr lang="fr-FR" sz="2800">
                <a:latin typeface="Arial" charset="0"/>
              </a:rPr>
              <a:t>Mo = 3,5 +  ---------------       X O,5</a:t>
            </a:r>
            <a:endParaRPr lang="fr-FR" sz="2800">
              <a:cs typeface="Times New Roman" pitchFamily="18" charset="0"/>
            </a:endParaRPr>
          </a:p>
          <a:p>
            <a:pPr algn="ctr" eaLnBrk="0" hangingPunct="0"/>
            <a:r>
              <a:rPr lang="fr-FR" sz="2800">
                <a:latin typeface="Arial" charset="0"/>
              </a:rPr>
              <a:t>     (3O-6) + (3O-8)</a:t>
            </a:r>
            <a:endParaRPr lang="fr-FR" sz="2800">
              <a:cs typeface="Times New Roman" pitchFamily="18" charset="0"/>
            </a:endParaRPr>
          </a:p>
          <a:p>
            <a:pPr algn="just" eaLnBrk="0" hangingPunct="0"/>
            <a:r>
              <a:rPr lang="fr-FR" sz="2800">
                <a:latin typeface="Arial" charset="0"/>
              </a:rPr>
              <a:t> </a:t>
            </a:r>
            <a:endParaRPr lang="fr-FR" sz="2800">
              <a:cs typeface="Times New Roman" pitchFamily="18" charset="0"/>
            </a:endParaRPr>
          </a:p>
          <a:p>
            <a:pPr eaLnBrk="0" hangingPunct="0"/>
            <a:endParaRPr lang="fr-FR" sz="2800">
              <a:latin typeface="Arial" charset="0"/>
            </a:endParaRP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0" y="1600200"/>
            <a:ext cx="88392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ctr"/>
            <a:endParaRPr lang="fr-FR" sz="2800" b="1">
              <a:latin typeface="Arial" charset="0"/>
              <a:cs typeface="Times New Roman" pitchFamily="18" charset="0"/>
            </a:endParaRPr>
          </a:p>
          <a:p>
            <a:pPr algn="ctr" eaLnBrk="0" hangingPunct="0"/>
            <a:r>
              <a:rPr lang="fr-FR" sz="2800" b="1" i="1">
                <a:latin typeface="Arial" charset="0"/>
              </a:rPr>
              <a:t>Mo = 3,76 Kg</a:t>
            </a:r>
            <a:endParaRPr lang="fr-FR" sz="2800" b="1">
              <a:cs typeface="Times New Roman" pitchFamily="18" charset="0"/>
            </a:endParaRPr>
          </a:p>
          <a:p>
            <a:pPr algn="just" eaLnBrk="0" hangingPunct="0"/>
            <a:r>
              <a:rPr lang="fr-FR" sz="1600" b="1">
                <a:latin typeface="Arial" charset="0"/>
              </a:rPr>
              <a:t> </a:t>
            </a:r>
            <a:endParaRPr lang="fr-FR" sz="1000">
              <a:cs typeface="Times New Roman" pitchFamily="18" charset="0"/>
            </a:endParaRPr>
          </a:p>
          <a:p>
            <a:pPr eaLnBrk="0" hangingPunct="0"/>
            <a:endParaRPr lang="fr-FR">
              <a:latin typeface="Arial" charset="0"/>
            </a:endParaRPr>
          </a:p>
        </p:txBody>
      </p:sp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0" y="2667000"/>
            <a:ext cx="9144000" cy="3944938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800" b="1">
                <a:latin typeface="Arial" charset="0"/>
              </a:rPr>
              <a:t>Interprétation :</a:t>
            </a:r>
            <a:endParaRPr lang="fr-FR" sz="2800">
              <a:cs typeface="Times New Roman" pitchFamily="18" charset="0"/>
            </a:endParaRPr>
          </a:p>
          <a:p>
            <a:pPr algn="just" eaLnBrk="0" hangingPunct="0"/>
            <a:r>
              <a:rPr lang="fr-FR" sz="2800" b="1">
                <a:latin typeface="Arial" charset="0"/>
              </a:rPr>
              <a:t>   </a:t>
            </a:r>
            <a:r>
              <a:rPr lang="fr-FR" sz="2800">
                <a:latin typeface="Arial" charset="0"/>
              </a:rPr>
              <a:t>Le poids le plus fréquent dans cet échantillon est égal à 3,76 Kg. Pratiquement, on peut dire que les poids les plus fréquents se situent entre 3,5 kg et 4,O kg. </a:t>
            </a:r>
            <a:endParaRPr lang="fr-FR" sz="2800">
              <a:cs typeface="Times New Roman" pitchFamily="18" charset="0"/>
            </a:endParaRPr>
          </a:p>
          <a:p>
            <a:pPr algn="just" eaLnBrk="0" hangingPunct="0"/>
            <a:r>
              <a:rPr lang="fr-FR" sz="2800">
                <a:latin typeface="Arial" charset="0"/>
              </a:rPr>
              <a:t> </a:t>
            </a:r>
            <a:r>
              <a:rPr lang="fr-FR" sz="2800">
                <a:cs typeface="Times New Roman" pitchFamily="18" charset="0"/>
              </a:rPr>
              <a:t>   </a:t>
            </a:r>
            <a:r>
              <a:rPr lang="fr-FR" sz="2800">
                <a:latin typeface="Arial" charset="0"/>
              </a:rPr>
              <a:t>La détermination du mode est </a:t>
            </a:r>
            <a:r>
              <a:rPr lang="fr-FR" sz="280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facile</a:t>
            </a:r>
            <a:r>
              <a:rPr lang="fr-FR" sz="2800">
                <a:latin typeface="Arial" charset="0"/>
              </a:rPr>
              <a:t> (avantage) par contre sa valeur varie en fonction de la classe modale qui </a:t>
            </a:r>
            <a:r>
              <a:rPr lang="fr-FR" sz="280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n'est pas stable</a:t>
            </a:r>
            <a:r>
              <a:rPr lang="fr-FR" sz="280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fr-FR" sz="2800">
                <a:latin typeface="Arial" charset="0"/>
              </a:rPr>
              <a:t>et qui change suivant le choix du nombre de classes et de l'amplitude de celles-ci (inconvénient).</a:t>
            </a:r>
            <a:r>
              <a:rPr lang="fr-FR" sz="1400"/>
              <a:t> </a:t>
            </a:r>
            <a:endParaRPr lang="fr-FR"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a date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269A6B-3B49-431C-98C3-C3F25FB06E8B}" type="datetime2">
              <a:rPr lang="fr-FR" smtClean="0"/>
              <a:pPr/>
              <a:t>samedi 7 octobre 2023</a:t>
            </a:fld>
            <a:endParaRPr lang="fr-FR" smtClean="0"/>
          </a:p>
        </p:txBody>
      </p:sp>
      <p:sp>
        <p:nvSpPr>
          <p:cNvPr id="2355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DB8FF0-B27D-403A-86D4-1627A32DEBF1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68313" y="-100201"/>
            <a:ext cx="8675687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sz="2000" b="1" dirty="0">
                <a:latin typeface="Arial" charset="0"/>
                <a:cs typeface="Times New Roman" pitchFamily="18" charset="0"/>
              </a:rPr>
              <a:t>         </a:t>
            </a:r>
          </a:p>
          <a:p>
            <a:pPr algn="ctr">
              <a:defRPr/>
            </a:pPr>
            <a:r>
              <a:rPr lang="fr-FR" sz="3200" b="1" dirty="0">
                <a:solidFill>
                  <a:srgbClr val="00B050"/>
                </a:solidFill>
                <a:latin typeface="Arial" charset="0"/>
                <a:cs typeface="Times New Roman" pitchFamily="18" charset="0"/>
              </a:rPr>
              <a:t>  </a:t>
            </a:r>
            <a:r>
              <a:rPr lang="fr-FR" sz="3200" b="1" dirty="0" smtClean="0">
                <a:solidFill>
                  <a:srgbClr val="00B05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fr-FR" sz="3600" b="1" i="1" dirty="0" smtClean="0">
                <a:solidFill>
                  <a:srgbClr val="00B050"/>
                </a:solidFill>
                <a:latin typeface="Bradley Hand ITC" pitchFamily="66" charset="0"/>
                <a:cs typeface="Times New Roman" pitchFamily="18" charset="0"/>
              </a:rPr>
              <a:t>La </a:t>
            </a:r>
            <a:r>
              <a:rPr lang="fr-FR" sz="3600" b="1" i="1" dirty="0">
                <a:solidFill>
                  <a:srgbClr val="00B050"/>
                </a:solidFill>
                <a:latin typeface="Bradley Hand ITC" pitchFamily="66" charset="0"/>
                <a:cs typeface="Times New Roman" pitchFamily="18" charset="0"/>
              </a:rPr>
              <a:t>médiane (Me)</a:t>
            </a:r>
          </a:p>
          <a:p>
            <a:pPr algn="ctr">
              <a:defRPr/>
            </a:pPr>
            <a:endParaRPr lang="fr-FR" sz="3200" dirty="0">
              <a:solidFill>
                <a:schemeClr val="accent2"/>
              </a:solidFill>
            </a:endParaRPr>
          </a:p>
          <a:p>
            <a:pPr algn="ctr" eaLnBrk="0" hangingPunct="0">
              <a:defRPr/>
            </a:pPr>
            <a:r>
              <a:rPr lang="fr-FR" sz="2800" b="1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 Cas des données non groupées</a:t>
            </a:r>
          </a:p>
          <a:p>
            <a:pPr algn="ctr" eaLnBrk="0" hangingPunct="0">
              <a:defRPr/>
            </a:pPr>
            <a:r>
              <a:rPr lang="fr-FR" sz="2400" dirty="0">
                <a:latin typeface="Arial" charset="0"/>
                <a:cs typeface="Times New Roman" pitchFamily="18" charset="0"/>
              </a:rPr>
              <a:t>La médiane est la valeur</a:t>
            </a:r>
            <a:r>
              <a:rPr lang="fr-FR" sz="2400" dirty="0"/>
              <a:t> </a:t>
            </a:r>
            <a:r>
              <a:rPr lang="fr-FR" sz="2400" dirty="0">
                <a:latin typeface="Arial" charset="0"/>
                <a:cs typeface="Times New Roman" pitchFamily="18" charset="0"/>
              </a:rPr>
              <a:t>de la variable statistique qui</a:t>
            </a:r>
            <a:endParaRPr lang="fr-FR" sz="2400" dirty="0"/>
          </a:p>
          <a:p>
            <a:pPr algn="ctr" eaLnBrk="0" hangingPunct="0">
              <a:defRPr/>
            </a:pPr>
            <a:r>
              <a:rPr lang="fr-FR" sz="2400" dirty="0">
                <a:latin typeface="Arial" charset="0"/>
                <a:cs typeface="Times New Roman" pitchFamily="18" charset="0"/>
              </a:rPr>
              <a:t>divise la série statistique en </a:t>
            </a:r>
            <a:r>
              <a:rPr lang="fr-FR" sz="2400" i="1" dirty="0">
                <a:latin typeface="Arial" charset="0"/>
                <a:cs typeface="Times New Roman" pitchFamily="18" charset="0"/>
              </a:rPr>
              <a:t>deux parties égales</a:t>
            </a:r>
          </a:p>
          <a:p>
            <a:pPr algn="ctr" eaLnBrk="0" hangingPunct="0">
              <a:defRPr/>
            </a:pPr>
            <a:r>
              <a:rPr lang="fr-FR" sz="2400" dirty="0">
                <a:latin typeface="Arial" charset="0"/>
                <a:cs typeface="Times New Roman" pitchFamily="18" charset="0"/>
              </a:rPr>
              <a:t>(5O % de l’effectif lui soit inférieur et 5O % supérieur)</a:t>
            </a:r>
            <a:endParaRPr lang="fr-FR" sz="2400" dirty="0"/>
          </a:p>
          <a:p>
            <a:pPr algn="ctr" eaLnBrk="0" hangingPunct="0">
              <a:defRPr/>
            </a:pPr>
            <a:endParaRPr lang="fr-FR" sz="2400" dirty="0">
              <a:latin typeface="Arial" charset="0"/>
            </a:endParaRP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468313" y="2982913"/>
            <a:ext cx="867568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sz="2800" dirty="0">
                <a:solidFill>
                  <a:schemeClr val="accent2"/>
                </a:solidFill>
                <a:latin typeface="Arial Black" pitchFamily="34" charset="0"/>
                <a:cs typeface="Times New Roman" pitchFamily="18" charset="0"/>
              </a:rPr>
              <a:t>- Nombre d'observations </a:t>
            </a:r>
            <a:r>
              <a:rPr lang="fr-FR" sz="2800" u="sng" dirty="0">
                <a:solidFill>
                  <a:schemeClr val="accent2"/>
                </a:solidFill>
                <a:latin typeface="Arial Black" pitchFamily="34" charset="0"/>
                <a:cs typeface="Times New Roman" pitchFamily="18" charset="0"/>
              </a:rPr>
              <a:t>impair</a:t>
            </a:r>
            <a:r>
              <a:rPr lang="fr-FR" sz="2800" dirty="0">
                <a:solidFill>
                  <a:schemeClr val="accent2"/>
                </a:solidFill>
                <a:latin typeface="Arial Black" pitchFamily="34" charset="0"/>
                <a:cs typeface="Times New Roman" pitchFamily="18" charset="0"/>
              </a:rPr>
              <a:t> :</a:t>
            </a:r>
          </a:p>
          <a:p>
            <a:pPr algn="ctr" eaLnBrk="0" hangingPunct="0"/>
            <a:r>
              <a:rPr lang="fr-FR" sz="2400" dirty="0">
                <a:latin typeface="Arial" charset="0"/>
                <a:cs typeface="Times New Roman" pitchFamily="18" charset="0"/>
              </a:rPr>
              <a:t>7, 9, 13, </a:t>
            </a:r>
            <a:r>
              <a:rPr lang="fr-FR" sz="2400" b="1" dirty="0">
                <a:latin typeface="Arial" charset="0"/>
                <a:cs typeface="Times New Roman" pitchFamily="18" charset="0"/>
              </a:rPr>
              <a:t>45</a:t>
            </a:r>
            <a:r>
              <a:rPr lang="fr-FR" sz="2400" dirty="0">
                <a:latin typeface="Arial" charset="0"/>
                <a:cs typeface="Times New Roman" pitchFamily="18" charset="0"/>
              </a:rPr>
              <a:t>, 7O, 1O1, 115.</a:t>
            </a:r>
            <a:r>
              <a:rPr lang="fr-FR" sz="1600" dirty="0">
                <a:latin typeface="Arial" charset="0"/>
                <a:cs typeface="Times New Roman" pitchFamily="18" charset="0"/>
              </a:rPr>
              <a:t>	</a:t>
            </a:r>
            <a:endParaRPr lang="fr-FR" dirty="0">
              <a:cs typeface="Times New Roman" pitchFamily="18" charset="0"/>
            </a:endParaRPr>
          </a:p>
          <a:p>
            <a:pPr algn="ctr" eaLnBrk="0" hangingPunct="0"/>
            <a:r>
              <a:rPr lang="fr-FR" sz="2800" b="1" i="1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Me = 45 </a:t>
            </a:r>
            <a:endParaRPr lang="fr-FR" sz="2800" b="1" dirty="0">
              <a:solidFill>
                <a:schemeClr val="accent2"/>
              </a:solidFill>
              <a:cs typeface="Times New Roman" pitchFamily="18" charset="0"/>
            </a:endParaRPr>
          </a:p>
          <a:p>
            <a:pPr algn="ctr"/>
            <a:r>
              <a:rPr lang="fr-FR" sz="2800" dirty="0">
                <a:solidFill>
                  <a:schemeClr val="accent2"/>
                </a:solidFill>
                <a:latin typeface="Arial Black" pitchFamily="34" charset="0"/>
                <a:cs typeface="Times New Roman" pitchFamily="18" charset="0"/>
              </a:rPr>
              <a:t>- Nombre d'observations </a:t>
            </a:r>
            <a:r>
              <a:rPr lang="fr-FR" sz="2800" u="sng" dirty="0">
                <a:solidFill>
                  <a:schemeClr val="accent2"/>
                </a:solidFill>
                <a:latin typeface="Arial Black" pitchFamily="34" charset="0"/>
                <a:cs typeface="Times New Roman" pitchFamily="18" charset="0"/>
              </a:rPr>
              <a:t>pair</a:t>
            </a:r>
            <a:r>
              <a:rPr lang="fr-FR" sz="2800" dirty="0">
                <a:solidFill>
                  <a:schemeClr val="accent2"/>
                </a:solidFill>
                <a:latin typeface="Arial Black" pitchFamily="34" charset="0"/>
                <a:cs typeface="Times New Roman" pitchFamily="18" charset="0"/>
              </a:rPr>
              <a:t> :</a:t>
            </a:r>
          </a:p>
          <a:p>
            <a:pPr algn="ctr"/>
            <a:r>
              <a:rPr lang="fr-FR" sz="2400" dirty="0">
                <a:cs typeface="Times New Roman" pitchFamily="18" charset="0"/>
              </a:rPr>
              <a:t>2, 5, 9, </a:t>
            </a:r>
            <a:r>
              <a:rPr lang="fr-FR" sz="2400" b="1" dirty="0" smtClean="0">
                <a:cs typeface="Times New Roman" pitchFamily="18" charset="0"/>
              </a:rPr>
              <a:t>1O, 12</a:t>
            </a:r>
            <a:r>
              <a:rPr lang="fr-FR" sz="2400" dirty="0" smtClean="0">
                <a:cs typeface="Times New Roman" pitchFamily="18" charset="0"/>
              </a:rPr>
              <a:t>, </a:t>
            </a:r>
            <a:r>
              <a:rPr lang="fr-FR" sz="2400" dirty="0">
                <a:cs typeface="Times New Roman" pitchFamily="18" charset="0"/>
              </a:rPr>
              <a:t>14, 2O, 22</a:t>
            </a:r>
            <a:endParaRPr lang="fr-FR" sz="2400" b="1" dirty="0">
              <a:cs typeface="Times New Roman" pitchFamily="18" charset="0"/>
            </a:endParaRPr>
          </a:p>
          <a:p>
            <a:pPr algn="ctr"/>
            <a:r>
              <a:rPr lang="fr-FR" sz="2400" b="1" i="1" dirty="0">
                <a:solidFill>
                  <a:schemeClr val="accent2"/>
                </a:solidFill>
                <a:cs typeface="Times New Roman" pitchFamily="18" charset="0"/>
              </a:rPr>
              <a:t>Me = (10 + 12)/2  = 11</a:t>
            </a:r>
            <a:r>
              <a:rPr lang="fr-FR" sz="24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</a:p>
          <a:p>
            <a:pPr algn="ctr"/>
            <a:r>
              <a:rPr lang="fr-FR" sz="2400" dirty="0">
                <a:cs typeface="Times New Roman" pitchFamily="18" charset="0"/>
              </a:rPr>
              <a:t> la demi somme de l'intervalle médian </a:t>
            </a:r>
          </a:p>
        </p:txBody>
      </p:sp>
      <p:pic>
        <p:nvPicPr>
          <p:cNvPr id="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a date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7A16B1-4E0B-4C0C-84A4-CD446AA83BC3}" type="datetime2">
              <a:rPr lang="fr-FR" smtClean="0"/>
              <a:pPr/>
              <a:t>samedi 7 octobre 2023</a:t>
            </a:fld>
            <a:endParaRPr lang="fr-FR" smtClean="0"/>
          </a:p>
        </p:txBody>
      </p:sp>
      <p:sp>
        <p:nvSpPr>
          <p:cNvPr id="24579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3099BE-DC70-42E3-8817-C3E295682D97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0" y="-404813"/>
            <a:ext cx="9144000" cy="243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fr-FR" sz="2800" b="1">
              <a:solidFill>
                <a:srgbClr val="66FFFF"/>
              </a:solidFill>
              <a:latin typeface="Arial" charset="0"/>
              <a:cs typeface="Times New Roman" pitchFamily="18" charset="0"/>
            </a:endParaRPr>
          </a:p>
          <a:p>
            <a:pPr algn="ctr"/>
            <a:r>
              <a:rPr lang="fr-FR" sz="2800" b="1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Cas des données groupées :</a:t>
            </a:r>
            <a:endParaRPr lang="fr-FR" sz="2800">
              <a:solidFill>
                <a:schemeClr val="accent2"/>
              </a:solidFill>
              <a:cs typeface="Times New Roman" pitchFamily="18" charset="0"/>
            </a:endParaRPr>
          </a:p>
          <a:p>
            <a:pPr algn="ctr" eaLnBrk="0" hangingPunct="0"/>
            <a:r>
              <a:rPr lang="fr-FR" sz="2400" b="1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Variable statistique discontinue </a:t>
            </a:r>
          </a:p>
          <a:p>
            <a:pPr algn="ctr" eaLnBrk="0" hangingPunct="0"/>
            <a:r>
              <a:rPr lang="fr-FR" sz="2400">
                <a:latin typeface="Arial" charset="0"/>
                <a:cs typeface="Times New Roman" pitchFamily="18" charset="0"/>
              </a:rPr>
              <a:t>La médiane est la valeurde la variable statistique qui</a:t>
            </a:r>
            <a:endParaRPr lang="fr-FR" sz="2400">
              <a:cs typeface="Times New Roman" pitchFamily="18" charset="0"/>
            </a:endParaRPr>
          </a:p>
          <a:p>
            <a:pPr algn="ctr" eaLnBrk="0" hangingPunct="0"/>
            <a:r>
              <a:rPr lang="fr-FR" sz="2400">
                <a:latin typeface="Arial" charset="0"/>
                <a:cs typeface="Times New Roman" pitchFamily="18" charset="0"/>
              </a:rPr>
              <a:t>occupe le </a:t>
            </a:r>
            <a:r>
              <a:rPr lang="fr-FR" sz="2400" b="1">
                <a:latin typeface="Arial" charset="0"/>
                <a:cs typeface="Times New Roman" pitchFamily="18" charset="0"/>
              </a:rPr>
              <a:t>(n/2)ème</a:t>
            </a:r>
            <a:r>
              <a:rPr lang="fr-FR" sz="2400">
                <a:latin typeface="Arial" charset="0"/>
                <a:cs typeface="Times New Roman" pitchFamily="18" charset="0"/>
              </a:rPr>
              <a:t> rang(détermination directe) :</a:t>
            </a:r>
            <a:endParaRPr lang="fr-FR" sz="2400">
              <a:cs typeface="Times New Roman" pitchFamily="18" charset="0"/>
            </a:endParaRPr>
          </a:p>
          <a:p>
            <a:pPr eaLnBrk="0" hangingPunct="0"/>
            <a:endParaRPr lang="fr-FR" sz="2400"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17473" name="Group 65"/>
          <p:cNvGraphicFramePr>
            <a:graphicFrameLocks noGrp="1"/>
          </p:cNvGraphicFramePr>
          <p:nvPr/>
        </p:nvGraphicFramePr>
        <p:xfrm>
          <a:off x="1835150" y="1628775"/>
          <a:ext cx="5616575" cy="3789680"/>
        </p:xfrm>
        <a:graphic>
          <a:graphicData uri="http://schemas.openxmlformats.org/drawingml/2006/table">
            <a:tbl>
              <a:tblPr/>
              <a:tblGrid>
                <a:gridCol w="2613025"/>
                <a:gridCol w="3003550"/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Nombre d’enfants</a:t>
                      </a: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Nombre de familles</a:t>
                      </a: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4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595" name="Rectangle 45"/>
          <p:cNvSpPr>
            <a:spLocks noChangeArrowheads="1"/>
          </p:cNvSpPr>
          <p:nvPr/>
        </p:nvSpPr>
        <p:spPr bwMode="auto">
          <a:xfrm>
            <a:off x="0" y="5135563"/>
            <a:ext cx="9201150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r>
              <a:rPr lang="fr-FR" sz="2000">
                <a:latin typeface="Arial" charset="0"/>
                <a:cs typeface="Times New Roman" pitchFamily="18" charset="0"/>
              </a:rPr>
              <a:t>       </a:t>
            </a:r>
          </a:p>
          <a:p>
            <a:pPr algn="ctr"/>
            <a:r>
              <a:rPr lang="fr-FR" sz="2000">
                <a:latin typeface="Arial" charset="0"/>
                <a:cs typeface="Times New Roman" pitchFamily="18" charset="0"/>
              </a:rPr>
              <a:t> n/2  = 80/2  = 40, la valeur de la variable qui occupe le 40</a:t>
            </a:r>
            <a:r>
              <a:rPr lang="fr-FR" sz="2000" baseline="30000">
                <a:latin typeface="Arial" charset="0"/>
                <a:cs typeface="Times New Roman" pitchFamily="18" charset="0"/>
              </a:rPr>
              <a:t>ème</a:t>
            </a:r>
            <a:r>
              <a:rPr lang="fr-FR" sz="2000">
                <a:latin typeface="Arial" charset="0"/>
                <a:cs typeface="Times New Roman" pitchFamily="18" charset="0"/>
              </a:rPr>
              <a:t>  rang est égale à 4  </a:t>
            </a:r>
            <a:r>
              <a:rPr lang="fr-FR" sz="200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donc </a:t>
            </a:r>
            <a:r>
              <a:rPr lang="fr-FR" sz="200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fr-FR" sz="2000" b="1" i="1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Me = 4 enfants</a:t>
            </a:r>
          </a:p>
          <a:p>
            <a:pPr algn="ctr" eaLnBrk="0" hangingPunct="0"/>
            <a:r>
              <a:rPr lang="fr-FR" sz="2000" b="1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Interprétation </a:t>
            </a:r>
            <a:endParaRPr lang="fr-FR" sz="2000">
              <a:solidFill>
                <a:schemeClr val="accent2"/>
              </a:solidFill>
              <a:cs typeface="Times New Roman" pitchFamily="18" charset="0"/>
            </a:endParaRPr>
          </a:p>
          <a:p>
            <a:pPr algn="ctr" eaLnBrk="0" hangingPunct="0"/>
            <a:r>
              <a:rPr lang="fr-FR" sz="2000">
                <a:latin typeface="Arial" charset="0"/>
                <a:cs typeface="Times New Roman" pitchFamily="18" charset="0"/>
              </a:rPr>
              <a:t>Il y a 5O % (soit 4O familles) qui ont moins de 4 enfants et 4O plus de 4 enfants.</a:t>
            </a:r>
            <a:endParaRPr lang="fr-FR" sz="2000">
              <a:cs typeface="Times New Roman" pitchFamily="18" charset="0"/>
            </a:endParaRPr>
          </a:p>
          <a:p>
            <a:pPr algn="ctr" eaLnBrk="0" hangingPunct="0"/>
            <a:endParaRPr lang="fr-FR" sz="2000">
              <a:latin typeface="Arial" charset="0"/>
              <a:cs typeface="Times New Roman" pitchFamily="18" charset="0"/>
            </a:endParaRPr>
          </a:p>
        </p:txBody>
      </p:sp>
      <p:sp>
        <p:nvSpPr>
          <p:cNvPr id="24596" name="Rectangle 47"/>
          <p:cNvSpPr>
            <a:spLocks noChangeArrowheads="1"/>
          </p:cNvSpPr>
          <p:nvPr/>
        </p:nvSpPr>
        <p:spPr bwMode="auto">
          <a:xfrm>
            <a:off x="468313" y="3573463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chemeClr val="accent2"/>
                </a:solidFill>
              </a:rPr>
              <a:t>Me</a:t>
            </a:r>
          </a:p>
        </p:txBody>
      </p:sp>
      <p:sp>
        <p:nvSpPr>
          <p:cNvPr id="24597" name="Line 64"/>
          <p:cNvSpPr>
            <a:spLocks noChangeShapeType="1"/>
          </p:cNvSpPr>
          <p:nvPr/>
        </p:nvSpPr>
        <p:spPr bwMode="auto">
          <a:xfrm>
            <a:off x="1403350" y="3860800"/>
            <a:ext cx="1368425" cy="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pic>
        <p:nvPicPr>
          <p:cNvPr id="9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a date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CEF7E3-0AE9-4AE3-82EB-2AAF63D9BBCD}" type="datetime2">
              <a:rPr lang="fr-FR" smtClean="0"/>
              <a:pPr/>
              <a:t>samedi 7 octobre 2023</a:t>
            </a:fld>
            <a:endParaRPr lang="fr-FR" smtClean="0"/>
          </a:p>
        </p:txBody>
      </p:sp>
      <p:sp>
        <p:nvSpPr>
          <p:cNvPr id="2560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EB66CF-6D4F-460A-BC02-4AA150ADB236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1403350" y="-28575"/>
            <a:ext cx="7656513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800" b="1">
                <a:solidFill>
                  <a:srgbClr val="66FFFF"/>
                </a:solidFill>
                <a:latin typeface="Arial" charset="0"/>
                <a:cs typeface="Times New Roman" pitchFamily="18" charset="0"/>
              </a:rPr>
              <a:t>          </a:t>
            </a:r>
            <a:r>
              <a:rPr lang="fr-FR" sz="2800" b="1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Variable statistique continue </a:t>
            </a:r>
            <a:endParaRPr lang="fr-FR" sz="2800" b="1">
              <a:solidFill>
                <a:schemeClr val="accent2"/>
              </a:solidFill>
              <a:cs typeface="Times New Roman" pitchFamily="18" charset="0"/>
            </a:endParaRPr>
          </a:p>
          <a:p>
            <a:pPr eaLnBrk="0" hangingPunct="0"/>
            <a:r>
              <a:rPr lang="fr-FR" sz="2400" b="1">
                <a:latin typeface="Arial" charset="0"/>
                <a:cs typeface="Times New Roman" pitchFamily="18" charset="0"/>
              </a:rPr>
              <a:t>   </a:t>
            </a:r>
            <a:r>
              <a:rPr lang="fr-FR" sz="2400" b="1" u="sng">
                <a:latin typeface="Arial" charset="0"/>
                <a:cs typeface="Times New Roman" pitchFamily="18" charset="0"/>
              </a:rPr>
              <a:t>Tableau n°2 </a:t>
            </a:r>
            <a:r>
              <a:rPr lang="fr-FR" sz="2400" b="1">
                <a:latin typeface="Arial" charset="0"/>
                <a:cs typeface="Times New Roman" pitchFamily="18" charset="0"/>
              </a:rPr>
              <a:t>:</a:t>
            </a:r>
            <a:r>
              <a:rPr lang="fr-FR" sz="2400">
                <a:latin typeface="Arial" charset="0"/>
                <a:cs typeface="Times New Roman" pitchFamily="18" charset="0"/>
              </a:rPr>
              <a:t> Les pesées de 5O nouveau-nés.</a:t>
            </a:r>
            <a:endParaRPr lang="fr-FR" sz="2400">
              <a:cs typeface="Times New Roman" pitchFamily="18" charset="0"/>
            </a:endParaRPr>
          </a:p>
          <a:p>
            <a:pPr eaLnBrk="0" hangingPunct="0"/>
            <a:r>
              <a:rPr lang="fr-FR" sz="1600">
                <a:latin typeface="Arial" charset="0"/>
                <a:cs typeface="Times New Roman" pitchFamily="18" charset="0"/>
              </a:rPr>
              <a:t>          </a:t>
            </a:r>
            <a:endParaRPr lang="fr-FR">
              <a:cs typeface="Times New Roman" pitchFamily="18" charset="0"/>
            </a:endParaRPr>
          </a:p>
          <a:p>
            <a:pPr eaLnBrk="0" hangingPunct="0"/>
            <a:endParaRPr lang="fr-FR">
              <a:latin typeface="Arial" charset="0"/>
              <a:cs typeface="Times New Roman" pitchFamily="18" charset="0"/>
            </a:endParaRPr>
          </a:p>
        </p:txBody>
      </p:sp>
      <p:sp>
        <p:nvSpPr>
          <p:cNvPr id="25605" name="Rectangle 16"/>
          <p:cNvSpPr>
            <a:spLocks noChangeArrowheads="1"/>
          </p:cNvSpPr>
          <p:nvPr/>
        </p:nvSpPr>
        <p:spPr bwMode="auto">
          <a:xfrm>
            <a:off x="-1044575" y="295275"/>
            <a:ext cx="16224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25606" name="Rectangle 17"/>
          <p:cNvSpPr>
            <a:spLocks noChangeArrowheads="1"/>
          </p:cNvSpPr>
          <p:nvPr/>
        </p:nvSpPr>
        <p:spPr bwMode="auto">
          <a:xfrm>
            <a:off x="-1044575" y="295275"/>
            <a:ext cx="16224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Arial" charset="0"/>
            </a:endParaRPr>
          </a:p>
        </p:txBody>
      </p:sp>
      <p:graphicFrame>
        <p:nvGraphicFramePr>
          <p:cNvPr id="18559" name="Group 127"/>
          <p:cNvGraphicFramePr>
            <a:graphicFrameLocks noGrp="1"/>
          </p:cNvGraphicFramePr>
          <p:nvPr/>
        </p:nvGraphicFramePr>
        <p:xfrm>
          <a:off x="2771775" y="1125538"/>
          <a:ext cx="4392613" cy="3200400"/>
        </p:xfrm>
        <a:graphic>
          <a:graphicData uri="http://schemas.openxmlformats.org/drawingml/2006/table">
            <a:tbl>
              <a:tblPr/>
              <a:tblGrid>
                <a:gridCol w="2343150"/>
                <a:gridCol w="2049463"/>
              </a:tblGrid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Poids  (Kg)  Xi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Effectifs   n</a:t>
                      </a:r>
                      <a:r>
                        <a:rPr kumimoji="0" lang="fr-FR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2.O - 2.5   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2.5 - 3.O  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3.O - 3.5  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3.5 - 4.O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3O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4.O - 4.5  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5O         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633" name="Rectangle 96"/>
          <p:cNvSpPr>
            <a:spLocks noChangeArrowheads="1"/>
          </p:cNvSpPr>
          <p:nvPr/>
        </p:nvSpPr>
        <p:spPr bwMode="auto">
          <a:xfrm>
            <a:off x="0" y="3460750"/>
            <a:ext cx="9144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fr-FR" sz="2400">
              <a:latin typeface="Arial" charset="0"/>
              <a:cs typeface="Times New Roman" pitchFamily="18" charset="0"/>
            </a:endParaRPr>
          </a:p>
          <a:p>
            <a:pPr algn="ctr"/>
            <a:endParaRPr lang="fr-FR" sz="2400">
              <a:latin typeface="Arial" charset="0"/>
              <a:cs typeface="Times New Roman" pitchFamily="18" charset="0"/>
            </a:endParaRPr>
          </a:p>
          <a:p>
            <a:pPr algn="ctr"/>
            <a:endParaRPr lang="fr-FR" sz="2400">
              <a:latin typeface="Arial" charset="0"/>
              <a:cs typeface="Times New Roman" pitchFamily="18" charset="0"/>
            </a:endParaRPr>
          </a:p>
          <a:p>
            <a:pPr algn="ctr" eaLnBrk="0" hangingPunct="0"/>
            <a:r>
              <a:rPr lang="fr-FR" sz="2400">
                <a:latin typeface="Arial" charset="0"/>
                <a:cs typeface="Times New Roman" pitchFamily="18" charset="0"/>
              </a:rPr>
              <a:t>3,5 – 4,0  alors    Me = (3,5 + 4,0)/2  = 3,75</a:t>
            </a:r>
            <a:endParaRPr lang="fr-FR" sz="2400">
              <a:cs typeface="Times New Roman" pitchFamily="18" charset="0"/>
            </a:endParaRPr>
          </a:p>
          <a:p>
            <a:pPr algn="ctr" eaLnBrk="0" hangingPunct="0"/>
            <a:r>
              <a:rPr lang="fr-FR" sz="2400">
                <a:latin typeface="Arial" charset="0"/>
                <a:cs typeface="Times New Roman" pitchFamily="18" charset="0"/>
              </a:rPr>
              <a:t>                             Donc    </a:t>
            </a:r>
            <a:r>
              <a:rPr lang="fr-FR" sz="2400" b="1">
                <a:solidFill>
                  <a:schemeClr val="accent2"/>
                </a:solidFill>
                <a:cs typeface="Times New Roman" pitchFamily="18" charset="0"/>
              </a:rPr>
              <a:t>Me = 3,75 kg</a:t>
            </a:r>
            <a:r>
              <a:rPr lang="fr-FR" sz="240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                 </a:t>
            </a:r>
            <a:r>
              <a:rPr lang="fr-FR" sz="2400">
                <a:latin typeface="Arial" charset="0"/>
                <a:cs typeface="Times New Roman" pitchFamily="18" charset="0"/>
              </a:rPr>
              <a:t>		</a:t>
            </a:r>
            <a:endParaRPr lang="fr-FR" sz="2400">
              <a:cs typeface="Times New Roman" pitchFamily="18" charset="0"/>
            </a:endParaRPr>
          </a:p>
          <a:p>
            <a:pPr algn="ctr" eaLnBrk="0" hangingPunct="0"/>
            <a:r>
              <a:rPr lang="fr-FR" sz="2400" b="1">
                <a:latin typeface="Arial" charset="0"/>
                <a:cs typeface="Times New Roman" pitchFamily="18" charset="0"/>
              </a:rPr>
              <a:t>Interprétation :</a:t>
            </a:r>
            <a:endParaRPr lang="fr-FR" sz="2400">
              <a:cs typeface="Times New Roman" pitchFamily="18" charset="0"/>
            </a:endParaRPr>
          </a:p>
          <a:p>
            <a:pPr algn="ctr" eaLnBrk="0" hangingPunct="0"/>
            <a:r>
              <a:rPr lang="fr-FR" sz="2400">
                <a:latin typeface="Arial" charset="0"/>
                <a:cs typeface="Times New Roman" pitchFamily="18" charset="0"/>
              </a:rPr>
              <a:t>      Il y a 5O % (soit 25) nouveau-nés qui ont un poids inférieur à   </a:t>
            </a:r>
          </a:p>
          <a:p>
            <a:pPr algn="ctr" eaLnBrk="0" hangingPunct="0"/>
            <a:r>
              <a:rPr lang="fr-FR" sz="2400">
                <a:latin typeface="Arial" charset="0"/>
                <a:cs typeface="Times New Roman" pitchFamily="18" charset="0"/>
              </a:rPr>
              <a:t> 3,75 kg et 50 % (25) qui ont un poids supérieur à 3,75 kg.</a:t>
            </a:r>
            <a:endParaRPr lang="fr-FR" sz="2400">
              <a:cs typeface="Times New Roman" pitchFamily="18" charset="0"/>
            </a:endParaRPr>
          </a:p>
          <a:p>
            <a:pPr eaLnBrk="0" hangingPunct="0"/>
            <a:endParaRPr lang="fr-FR" sz="240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a date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D77655-7D00-4831-8121-BD6C1CCDB39A}" type="datetime2">
              <a:rPr lang="fr-FR" smtClean="0"/>
              <a:pPr/>
              <a:t>samedi 7 octobre 2023</a:t>
            </a:fld>
            <a:endParaRPr lang="fr-FR" smtClean="0"/>
          </a:p>
        </p:txBody>
      </p:sp>
      <p:sp>
        <p:nvSpPr>
          <p:cNvPr id="26627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386501-7EAB-45FC-B434-CABBABAEBAF4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323975" y="2498725"/>
            <a:ext cx="3314700" cy="9636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6629" name="AutoShape 2"/>
          <p:cNvSpPr>
            <a:spLocks/>
          </p:cNvSpPr>
          <p:nvPr/>
        </p:nvSpPr>
        <p:spPr bwMode="auto">
          <a:xfrm>
            <a:off x="2809875" y="3040063"/>
            <a:ext cx="114300" cy="571500"/>
          </a:xfrm>
          <a:prstGeom prst="leftBracket">
            <a:avLst>
              <a:gd name="adj" fmla="val 41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6630" name="AutoShape 3"/>
          <p:cNvSpPr>
            <a:spLocks/>
          </p:cNvSpPr>
          <p:nvPr/>
        </p:nvSpPr>
        <p:spPr bwMode="auto">
          <a:xfrm>
            <a:off x="3724275" y="3040063"/>
            <a:ext cx="114300" cy="571500"/>
          </a:xfrm>
          <a:prstGeom prst="rightBracket">
            <a:avLst>
              <a:gd name="adj" fmla="val 41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400" b="1">
                <a:latin typeface="Arial" charset="0"/>
              </a:rPr>
              <a:t>Variable statistique continue :</a:t>
            </a:r>
            <a:endParaRPr lang="fr-FR" sz="2400">
              <a:cs typeface="Times New Roman" pitchFamily="18" charset="0"/>
            </a:endParaRPr>
          </a:p>
          <a:p>
            <a:pPr algn="just" eaLnBrk="0" hangingPunct="0"/>
            <a:r>
              <a:rPr lang="fr-FR" sz="2400">
                <a:latin typeface="Arial" charset="0"/>
              </a:rPr>
              <a:t> </a:t>
            </a:r>
            <a:endParaRPr lang="fr-FR" sz="2400">
              <a:cs typeface="Times New Roman" pitchFamily="18" charset="0"/>
            </a:endParaRPr>
          </a:p>
          <a:p>
            <a:pPr algn="just" eaLnBrk="0" hangingPunct="0"/>
            <a:r>
              <a:rPr lang="fr-FR" sz="2400">
                <a:latin typeface="Arial" charset="0"/>
              </a:rPr>
              <a:t>Pour les données groupées en classes, la médiane est obtenue par </a:t>
            </a:r>
            <a:r>
              <a:rPr lang="fr-FR" sz="2400" b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interpolation linéaire</a:t>
            </a:r>
            <a:r>
              <a:rPr lang="fr-FR" sz="240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fr-FR" sz="2400">
                <a:latin typeface="Arial" charset="0"/>
              </a:rPr>
              <a:t>:</a:t>
            </a:r>
            <a:endParaRPr lang="fr-FR" sz="2400">
              <a:cs typeface="Times New Roman" pitchFamily="18" charset="0"/>
            </a:endParaRPr>
          </a:p>
          <a:p>
            <a:pPr eaLnBrk="0" hangingPunct="0"/>
            <a:endParaRPr lang="fr-FR">
              <a:latin typeface="Arial" charset="0"/>
            </a:endParaRPr>
          </a:p>
        </p:txBody>
      </p:sp>
      <p:sp>
        <p:nvSpPr>
          <p:cNvPr id="26632" name="Rectangle 6"/>
          <p:cNvSpPr>
            <a:spLocks noChangeArrowheads="1"/>
          </p:cNvSpPr>
          <p:nvPr/>
        </p:nvSpPr>
        <p:spPr bwMode="auto">
          <a:xfrm>
            <a:off x="0" y="1752600"/>
            <a:ext cx="91440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1600">
                <a:latin typeface="Arial" charset="0"/>
              </a:rPr>
              <a:t>          </a:t>
            </a:r>
            <a:endParaRPr lang="fr-FR" sz="1000">
              <a:cs typeface="Times New Roman" pitchFamily="18" charset="0"/>
            </a:endParaRPr>
          </a:p>
          <a:p>
            <a:pPr eaLnBrk="0" hangingPunct="0"/>
            <a:endParaRPr lang="fr-FR">
              <a:latin typeface="Arial" charset="0"/>
            </a:endParaRPr>
          </a:p>
        </p:txBody>
      </p:sp>
      <p:sp>
        <p:nvSpPr>
          <p:cNvPr id="26633" name="Rectangle 7"/>
          <p:cNvSpPr>
            <a:spLocks noChangeArrowheads="1"/>
          </p:cNvSpPr>
          <p:nvPr/>
        </p:nvSpPr>
        <p:spPr bwMode="auto">
          <a:xfrm>
            <a:off x="0" y="228600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400" b="1" i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[n/2] -s</a:t>
            </a:r>
            <a:endParaRPr lang="fr-FR" sz="2400" b="1">
              <a:latin typeface="Arial" charset="0"/>
              <a:cs typeface="Times New Roman" pitchFamily="18" charset="0"/>
            </a:endParaRPr>
          </a:p>
          <a:p>
            <a:pPr algn="ctr" eaLnBrk="0" hangingPunct="0"/>
            <a:r>
              <a:rPr lang="nl-NL" sz="2400" b="1" i="1">
                <a:latin typeface="Arial" charset="0"/>
              </a:rPr>
              <a:t>    </a:t>
            </a:r>
            <a:r>
              <a:rPr lang="nl-NL" sz="2400" b="1" i="1">
                <a:solidFill>
                  <a:schemeClr val="bg2"/>
                </a:solidFill>
                <a:latin typeface="Arial" charset="0"/>
              </a:rPr>
              <a:t>Me = b</a:t>
            </a:r>
            <a:r>
              <a:rPr lang="nl-NL" sz="2800" b="1" i="1" baseline="-30000">
                <a:solidFill>
                  <a:schemeClr val="bg2"/>
                </a:solidFill>
                <a:latin typeface="Arial" charset="0"/>
              </a:rPr>
              <a:t>min</a:t>
            </a:r>
            <a:r>
              <a:rPr lang="nl-NL" sz="2400" b="1" i="1">
                <a:solidFill>
                  <a:schemeClr val="bg2"/>
                </a:solidFill>
                <a:latin typeface="Arial" charset="0"/>
              </a:rPr>
              <a:t> +      --------        x K</a:t>
            </a:r>
            <a:endParaRPr lang="fr-FR" sz="2400" b="1">
              <a:solidFill>
                <a:schemeClr val="bg2"/>
              </a:solidFill>
              <a:cs typeface="Times New Roman" pitchFamily="18" charset="0"/>
            </a:endParaRPr>
          </a:p>
          <a:p>
            <a:pPr algn="just" eaLnBrk="0" hangingPunct="0"/>
            <a:r>
              <a:rPr lang="nl-NL" sz="2400" b="1" i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          </a:t>
            </a:r>
            <a:r>
              <a:rPr lang="nl-NL" sz="2800" b="1" i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nl-NL" sz="2800" b="1" i="1" baseline="-300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</a:t>
            </a:r>
            <a:endParaRPr lang="fr-FR" sz="2800">
              <a:cs typeface="Times New Roman" pitchFamily="18" charset="0"/>
            </a:endParaRPr>
          </a:p>
          <a:p>
            <a:pPr eaLnBrk="0" hangingPunct="0"/>
            <a:endParaRPr lang="fr-FR" sz="2800">
              <a:latin typeface="Arial" charset="0"/>
            </a:endParaRPr>
          </a:p>
        </p:txBody>
      </p:sp>
      <p:sp>
        <p:nvSpPr>
          <p:cNvPr id="26634" name="Rectangle 8"/>
          <p:cNvSpPr>
            <a:spLocks noChangeArrowheads="1"/>
          </p:cNvSpPr>
          <p:nvPr/>
        </p:nvSpPr>
        <p:spPr bwMode="auto">
          <a:xfrm>
            <a:off x="0" y="3962400"/>
            <a:ext cx="9144000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just" eaLnBrk="0" hangingPunct="0"/>
            <a:r>
              <a:rPr lang="fr-FR" sz="2400">
                <a:latin typeface="Arial" charset="0"/>
              </a:rPr>
              <a:t>où :</a:t>
            </a:r>
            <a:endParaRPr lang="fr-FR" sz="2400">
              <a:cs typeface="Times New Roman" pitchFamily="18" charset="0"/>
            </a:endParaRPr>
          </a:p>
          <a:p>
            <a:pPr algn="just" eaLnBrk="0" hangingPunct="0"/>
            <a:r>
              <a:rPr lang="fr-FR" sz="2400">
                <a:latin typeface="Arial" charset="0"/>
              </a:rPr>
              <a:t>bmin : borne inférieure de la classe médiane</a:t>
            </a:r>
            <a:endParaRPr lang="fr-FR" sz="2400">
              <a:cs typeface="Times New Roman" pitchFamily="18" charset="0"/>
            </a:endParaRPr>
          </a:p>
          <a:p>
            <a:pPr algn="just" eaLnBrk="0" hangingPunct="0"/>
            <a:r>
              <a:rPr lang="fr-FR" sz="2400">
                <a:latin typeface="Arial" charset="0"/>
              </a:rPr>
              <a:t>n : la taille de l'échantillon</a:t>
            </a:r>
            <a:endParaRPr lang="fr-FR" sz="2400">
              <a:cs typeface="Times New Roman" pitchFamily="18" charset="0"/>
            </a:endParaRPr>
          </a:p>
          <a:p>
            <a:pPr algn="just" eaLnBrk="0" hangingPunct="0"/>
            <a:r>
              <a:rPr lang="fr-FR" sz="2400">
                <a:latin typeface="Arial" charset="0"/>
              </a:rPr>
              <a:t>S : somme des effectifs de toutes les classes inférieures à la classe médiane.</a:t>
            </a:r>
            <a:endParaRPr lang="fr-FR" sz="2400">
              <a:cs typeface="Times New Roman" pitchFamily="18" charset="0"/>
            </a:endParaRPr>
          </a:p>
          <a:p>
            <a:pPr algn="just" eaLnBrk="0" hangingPunct="0"/>
            <a:r>
              <a:rPr lang="fr-FR" sz="2400">
                <a:latin typeface="Arial" charset="0"/>
              </a:rPr>
              <a:t>nme : l’effectif de la classe médiane</a:t>
            </a:r>
            <a:endParaRPr lang="fr-FR" sz="2400">
              <a:cs typeface="Times New Roman" pitchFamily="18" charset="0"/>
            </a:endParaRPr>
          </a:p>
          <a:p>
            <a:pPr eaLnBrk="0" hangingPunct="0"/>
            <a:r>
              <a:rPr lang="fr-FR" sz="2400">
                <a:latin typeface="Arial" charset="0"/>
              </a:rPr>
              <a:t>K : l'amplitude de la classe médiane</a:t>
            </a:r>
            <a:r>
              <a:rPr lang="fr-FR" sz="1400"/>
              <a:t> </a:t>
            </a:r>
            <a:endParaRPr lang="fr-FR"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a date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884268-9D20-4D03-B601-0F0B636715C9}" type="datetime2">
              <a:rPr lang="fr-FR" smtClean="0"/>
              <a:pPr/>
              <a:t>samedi 7 octobre 2023</a:t>
            </a:fld>
            <a:endParaRPr lang="fr-FR" smtClean="0"/>
          </a:p>
        </p:txBody>
      </p:sp>
      <p:sp>
        <p:nvSpPr>
          <p:cNvPr id="27651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68F9F5-889B-4D91-BFD4-A17577A97873}" type="slidenum">
              <a:rPr lang="fr-FR" smtClean="0"/>
              <a:pPr/>
              <a:t>15</a:t>
            </a:fld>
            <a:endParaRPr lang="fr-FR" smtClean="0"/>
          </a:p>
        </p:txBody>
      </p: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400" b="1">
                <a:latin typeface="Arial" charset="0"/>
              </a:rPr>
              <a:t>Exemple :</a:t>
            </a:r>
            <a:r>
              <a:rPr lang="fr-FR" sz="2400">
                <a:latin typeface="Arial" charset="0"/>
              </a:rPr>
              <a:t> Les pesées de 5O nouveau-nés</a:t>
            </a:r>
            <a:endParaRPr lang="fr-FR" sz="2400">
              <a:cs typeface="Times New Roman" pitchFamily="18" charset="0"/>
            </a:endParaRPr>
          </a:p>
          <a:p>
            <a:pPr algn="just" eaLnBrk="0" hangingPunct="0"/>
            <a:r>
              <a:rPr lang="fr-FR" sz="1600">
                <a:latin typeface="Arial" charset="0"/>
              </a:rPr>
              <a:t> </a:t>
            </a:r>
            <a:endParaRPr lang="fr-FR" sz="1000">
              <a:cs typeface="Times New Roman" pitchFamily="18" charset="0"/>
            </a:endParaRPr>
          </a:p>
          <a:p>
            <a:pPr algn="just" eaLnBrk="0" hangingPunct="0"/>
            <a:r>
              <a:rPr lang="fr-FR" sz="1600">
                <a:latin typeface="Arial" charset="0"/>
              </a:rPr>
              <a:t>                      			</a:t>
            </a:r>
            <a:endParaRPr lang="fr-FR" sz="1000">
              <a:cs typeface="Times New Roman" pitchFamily="18" charset="0"/>
            </a:endParaRPr>
          </a:p>
          <a:p>
            <a:pPr eaLnBrk="0" hangingPunct="0"/>
            <a:endParaRPr lang="fr-FR">
              <a:latin typeface="Arial" charset="0"/>
            </a:endParaRPr>
          </a:p>
        </p:txBody>
      </p:sp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lvl="4" algn="just" eaLnBrk="0" hangingPunct="0"/>
            <a:r>
              <a:rPr lang="it-IT" sz="2400">
                <a:latin typeface="Arial" charset="0"/>
              </a:rPr>
              <a:t>                             </a:t>
            </a:r>
            <a:r>
              <a:rPr lang="fr-FR" sz="2400">
                <a:latin typeface="Arial" charset="0"/>
              </a:rPr>
              <a:t> </a:t>
            </a:r>
            <a:r>
              <a:rPr lang="it-IT" sz="2400">
                <a:latin typeface="Arial" charset="0"/>
              </a:rPr>
              <a:t>5O/2 - 12</a:t>
            </a:r>
            <a:r>
              <a:rPr lang="fr-FR" sz="2400">
                <a:latin typeface="Arial" charset="0"/>
              </a:rPr>
              <a:t> </a:t>
            </a:r>
            <a:endParaRPr lang="fr-FR" sz="2400" b="1">
              <a:latin typeface="Arial" charset="0"/>
              <a:cs typeface="Times New Roman" pitchFamily="18" charset="0"/>
            </a:endParaRPr>
          </a:p>
          <a:p>
            <a:pPr algn="ctr" eaLnBrk="0" hangingPunct="0"/>
            <a:r>
              <a:rPr lang="it-IT" sz="2400" b="1">
                <a:latin typeface="Arial" charset="0"/>
              </a:rPr>
              <a:t>Me = 3,5 + ( ------------- ) O,5</a:t>
            </a:r>
            <a:endParaRPr lang="fr-FR" sz="2400" b="1">
              <a:cs typeface="Times New Roman" pitchFamily="18" charset="0"/>
            </a:endParaRPr>
          </a:p>
          <a:p>
            <a:pPr algn="just" eaLnBrk="0" hangingPunct="0"/>
            <a:r>
              <a:rPr lang="it-IT" sz="2400">
                <a:latin typeface="Arial" charset="0"/>
              </a:rPr>
              <a:t>                          	                       3O</a:t>
            </a:r>
            <a:endParaRPr lang="fr-FR" sz="2400">
              <a:cs typeface="Times New Roman" pitchFamily="18" charset="0"/>
            </a:endParaRPr>
          </a:p>
          <a:p>
            <a:pPr algn="just" eaLnBrk="0" hangingPunct="0"/>
            <a:r>
              <a:rPr lang="it-IT" sz="2400">
                <a:latin typeface="Arial" charset="0"/>
              </a:rPr>
              <a:t> </a:t>
            </a:r>
            <a:endParaRPr lang="fr-FR" sz="2400">
              <a:cs typeface="Times New Roman" pitchFamily="18" charset="0"/>
            </a:endParaRPr>
          </a:p>
          <a:p>
            <a:pPr algn="ctr" eaLnBrk="0" hangingPunct="0"/>
            <a:r>
              <a:rPr lang="it-IT" sz="2400" b="1" i="1">
                <a:solidFill>
                  <a:schemeClr val="accent2"/>
                </a:solidFill>
                <a:latin typeface="Arial" charset="0"/>
              </a:rPr>
              <a:t>Me = 3,72 kg</a:t>
            </a:r>
            <a:r>
              <a:rPr lang="it-IT" sz="1600" b="1" i="1">
                <a:solidFill>
                  <a:schemeClr val="accent2"/>
                </a:solidFill>
                <a:latin typeface="Arial" charset="0"/>
              </a:rPr>
              <a:t>.</a:t>
            </a:r>
            <a:endParaRPr lang="fr-FR" sz="1000" b="1">
              <a:solidFill>
                <a:schemeClr val="accent2"/>
              </a:solidFill>
              <a:cs typeface="Times New Roman" pitchFamily="18" charset="0"/>
            </a:endParaRPr>
          </a:p>
          <a:p>
            <a:pPr algn="just" eaLnBrk="0" hangingPunct="0"/>
            <a:r>
              <a:rPr lang="it-IT" sz="1600">
                <a:latin typeface="Arial" charset="0"/>
              </a:rPr>
              <a:t> </a:t>
            </a:r>
            <a:endParaRPr lang="fr-FR" sz="1000">
              <a:cs typeface="Times New Roman" pitchFamily="18" charset="0"/>
            </a:endParaRPr>
          </a:p>
          <a:p>
            <a:pPr eaLnBrk="0" hangingPunct="0"/>
            <a:endParaRPr lang="fr-FR">
              <a:latin typeface="Arial" charset="0"/>
            </a:endParaRPr>
          </a:p>
        </p:txBody>
      </p:sp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0" y="2971800"/>
            <a:ext cx="9144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400" b="1">
                <a:latin typeface="Arial" charset="0"/>
              </a:rPr>
              <a:t>Interprétation :</a:t>
            </a:r>
            <a:endParaRPr lang="fr-FR" sz="2400">
              <a:cs typeface="Times New Roman" pitchFamily="18" charset="0"/>
            </a:endParaRPr>
          </a:p>
          <a:p>
            <a:pPr algn="just" eaLnBrk="0" hangingPunct="0"/>
            <a:r>
              <a:rPr lang="it-IT" sz="2400">
                <a:latin typeface="Arial" charset="0"/>
              </a:rPr>
              <a:t>      </a:t>
            </a:r>
            <a:r>
              <a:rPr lang="fr-FR" sz="2400">
                <a:latin typeface="Arial" charset="0"/>
              </a:rPr>
              <a:t>Il y a 5O % (soit 25) nouveau-nés qui ont un poids inférieur à 3,72 kg et 50 % (25) qui ont un poids supérieur à 3,72 kg.</a:t>
            </a:r>
            <a:endParaRPr lang="fr-FR" sz="2400">
              <a:cs typeface="Times New Roman" pitchFamily="18" charset="0"/>
            </a:endParaRPr>
          </a:p>
          <a:p>
            <a:pPr algn="just" eaLnBrk="0" hangingPunct="0"/>
            <a:r>
              <a:rPr lang="fr-FR" sz="2400">
                <a:latin typeface="Arial" charset="0"/>
              </a:rPr>
              <a:t>     On peut également déterminer la médiane graphiquement .</a:t>
            </a:r>
          </a:p>
          <a:p>
            <a:pPr algn="just" eaLnBrk="0" hangingPunct="0"/>
            <a:endParaRPr lang="fr-FR" sz="2400">
              <a:cs typeface="Times New Roman" pitchFamily="18" charset="0"/>
            </a:endParaRPr>
          </a:p>
          <a:p>
            <a:pPr algn="just" eaLnBrk="0" hangingPunct="0"/>
            <a:endParaRPr lang="fr-FR">
              <a:latin typeface="Arial" charset="0"/>
              <a:cs typeface="Times New Roman" pitchFamily="18" charset="0"/>
            </a:endParaRPr>
          </a:p>
          <a:p>
            <a:pPr eaLnBrk="0" hangingPunct="0"/>
            <a:endParaRPr lang="fr-FR"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a date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CC3A79-648D-4505-8075-8417E8152577}" type="datetime2">
              <a:rPr lang="fr-FR" smtClean="0"/>
              <a:pPr/>
              <a:t>samedi 7 octobre 2023</a:t>
            </a:fld>
            <a:endParaRPr lang="fr-FR" smtClean="0"/>
          </a:p>
        </p:txBody>
      </p:sp>
      <p:sp>
        <p:nvSpPr>
          <p:cNvPr id="2867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9A0330-1F5F-4B98-9AB2-5B151FC0746F}" type="slidenum">
              <a:rPr lang="fr-FR" smtClean="0"/>
              <a:pPr/>
              <a:t>16</a:t>
            </a:fld>
            <a:endParaRPr lang="fr-FR" smtClean="0"/>
          </a:p>
        </p:txBody>
      </p:sp>
      <p:sp>
        <p:nvSpPr>
          <p:cNvPr id="28676" name="Line 7"/>
          <p:cNvSpPr>
            <a:spLocks noChangeShapeType="1"/>
          </p:cNvSpPr>
          <p:nvPr/>
        </p:nvSpPr>
        <p:spPr bwMode="auto">
          <a:xfrm>
            <a:off x="3203575" y="6858000"/>
            <a:ext cx="2743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-117475" y="-11113"/>
            <a:ext cx="8926513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 sz="2400" b="1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                      </a:t>
            </a:r>
            <a:r>
              <a:rPr lang="fr-FR" sz="2800" b="1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LA MOYENNE ARITHMÉTIQUE          </a:t>
            </a:r>
            <a:endParaRPr lang="fr-FR" sz="2800" b="1">
              <a:solidFill>
                <a:schemeClr val="accent2"/>
              </a:solidFill>
            </a:endParaRPr>
          </a:p>
          <a:p>
            <a:pPr eaLnBrk="0" hangingPunct="0">
              <a:defRPr/>
            </a:pPr>
            <a:r>
              <a:rPr lang="fr-FR" sz="2000" b="1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                                     </a:t>
            </a:r>
            <a:r>
              <a:rPr lang="fr-FR" sz="2400" b="1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Données non groupées</a:t>
            </a:r>
            <a:endParaRPr lang="fr-FR" sz="2400">
              <a:solidFill>
                <a:schemeClr val="accent2"/>
              </a:solidFill>
            </a:endParaRPr>
          </a:p>
          <a:p>
            <a:pPr eaLnBrk="0" hangingPunct="0">
              <a:defRPr/>
            </a:pPr>
            <a:r>
              <a:rPr lang="fr-FR" sz="2000">
                <a:latin typeface="Arial" charset="0"/>
                <a:cs typeface="Times New Roman" pitchFamily="18" charset="0"/>
              </a:rPr>
              <a:t>                                  </a:t>
            </a:r>
            <a:r>
              <a:rPr lang="fr-FR" sz="2400">
                <a:latin typeface="Arial" charset="0"/>
                <a:cs typeface="Times New Roman" pitchFamily="18" charset="0"/>
              </a:rPr>
              <a:t>(moyenne arithmétique simple)</a:t>
            </a:r>
            <a:endParaRPr lang="fr-FR" sz="2400"/>
          </a:p>
          <a:p>
            <a:pPr eaLnBrk="0" hangingPunct="0">
              <a:defRPr/>
            </a:pPr>
            <a:r>
              <a:rPr lang="fr-FR" sz="2400">
                <a:latin typeface="Arial" charset="0"/>
                <a:cs typeface="Times New Roman" pitchFamily="18" charset="0"/>
              </a:rPr>
              <a:t>          La moyenne arithmétique est la somme des observations </a:t>
            </a:r>
          </a:p>
          <a:p>
            <a:pPr eaLnBrk="0" hangingPunct="0">
              <a:defRPr/>
            </a:pPr>
            <a:r>
              <a:rPr lang="fr-FR" sz="2400">
                <a:latin typeface="Arial" charset="0"/>
                <a:cs typeface="Times New Roman" pitchFamily="18" charset="0"/>
              </a:rPr>
              <a:t>                           divisée par leur nombre. Elle est notée </a:t>
            </a:r>
            <a:endParaRPr lang="fr-FR" sz="2400">
              <a:latin typeface="Arial" charset="0"/>
            </a:endParaRPr>
          </a:p>
        </p:txBody>
      </p:sp>
      <p:sp>
        <p:nvSpPr>
          <p:cNvPr id="28678" name="Rectangle 11"/>
          <p:cNvSpPr>
            <a:spLocks noChangeArrowheads="1"/>
          </p:cNvSpPr>
          <p:nvPr/>
        </p:nvSpPr>
        <p:spPr bwMode="auto">
          <a:xfrm>
            <a:off x="3132138" y="3279775"/>
            <a:ext cx="18446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2400">
                <a:latin typeface="Arial" charset="0"/>
                <a:cs typeface="Times New Roman" pitchFamily="18" charset="0"/>
              </a:rPr>
              <a:t>(lire x barre)</a:t>
            </a:r>
            <a:endParaRPr lang="fr-FR" sz="2400">
              <a:cs typeface="Times New Roman" pitchFamily="18" charset="0"/>
            </a:endParaRPr>
          </a:p>
          <a:p>
            <a:pPr eaLnBrk="0" hangingPunct="0"/>
            <a:endParaRPr lang="fr-FR" sz="2400">
              <a:latin typeface="Arial" charset="0"/>
              <a:cs typeface="Times New Roman" pitchFamily="18" charset="0"/>
            </a:endParaRPr>
          </a:p>
        </p:txBody>
      </p:sp>
      <p:sp>
        <p:nvSpPr>
          <p:cNvPr id="28679" name="Rectangle 13"/>
          <p:cNvSpPr>
            <a:spLocks noChangeArrowheads="1"/>
          </p:cNvSpPr>
          <p:nvPr/>
        </p:nvSpPr>
        <p:spPr bwMode="auto">
          <a:xfrm>
            <a:off x="2051050" y="4619625"/>
            <a:ext cx="41052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fr-FR" sz="1600">
              <a:latin typeface="Arial" charset="0"/>
              <a:cs typeface="Times New Roman" pitchFamily="18" charset="0"/>
            </a:endParaRPr>
          </a:p>
          <a:p>
            <a:pPr algn="just" eaLnBrk="0" hangingPunct="0"/>
            <a:r>
              <a:rPr lang="fr-FR" sz="1600">
                <a:latin typeface="Arial" charset="0"/>
                <a:cs typeface="Times New Roman" pitchFamily="18" charset="0"/>
              </a:rPr>
              <a:t>               </a:t>
            </a:r>
            <a:r>
              <a:rPr lang="fr-FR" sz="2400" b="1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__</a:t>
            </a:r>
            <a:r>
              <a:rPr lang="fr-FR" sz="2400" b="1">
                <a:solidFill>
                  <a:srgbClr val="FFFF66"/>
                </a:solidFill>
                <a:latin typeface="Arial" charset="0"/>
                <a:cs typeface="Times New Roman" pitchFamily="18" charset="0"/>
              </a:rPr>
              <a:t>	</a:t>
            </a:r>
            <a:r>
              <a:rPr lang="fr-FR" sz="2400" b="1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	 </a:t>
            </a:r>
            <a:endParaRPr lang="fr-FR" sz="2400">
              <a:solidFill>
                <a:schemeClr val="accent2"/>
              </a:solidFill>
              <a:cs typeface="Times New Roman" pitchFamily="18" charset="0"/>
            </a:endParaRPr>
          </a:p>
          <a:p>
            <a:pPr algn="just" eaLnBrk="0" hangingPunct="0"/>
            <a:r>
              <a:rPr lang="fr-FR" sz="2400" b="1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          X = </a:t>
            </a:r>
            <a:r>
              <a:rPr lang="fr-FR" sz="1600" b="1" baseline="-30000">
                <a:latin typeface="Arial" charset="0"/>
                <a:cs typeface="Times New Roman" pitchFamily="18" charset="0"/>
                <a:sym typeface="Symbol" pitchFamily="18" charset="2"/>
              </a:rPr>
              <a:t>			</a:t>
            </a:r>
            <a:r>
              <a:rPr lang="fr-FR" sz="1400" b="1" baseline="-30000">
                <a:latin typeface="Arial" charset="0"/>
                <a:cs typeface="Times New Roman" pitchFamily="18" charset="0"/>
                <a:sym typeface="Symbol" pitchFamily="18" charset="2"/>
              </a:rPr>
              <a:t>        		</a:t>
            </a:r>
            <a:endParaRPr lang="fr-FR" sz="1600" b="1">
              <a:latin typeface="Arial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8680" name="Text Box 16"/>
          <p:cNvSpPr txBox="1">
            <a:spLocks noChangeArrowheads="1"/>
          </p:cNvSpPr>
          <p:nvPr/>
        </p:nvSpPr>
        <p:spPr bwMode="auto">
          <a:xfrm>
            <a:off x="2555875" y="2276475"/>
            <a:ext cx="4895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accent2"/>
                </a:solidFill>
              </a:rPr>
              <a:t>X</a:t>
            </a:r>
            <a:r>
              <a:rPr lang="fr-FR" sz="2400" b="1" baseline="-25000">
                <a:solidFill>
                  <a:schemeClr val="accent2"/>
                </a:solidFill>
              </a:rPr>
              <a:t>1</a:t>
            </a:r>
            <a:r>
              <a:rPr lang="fr-FR" sz="2400" b="1">
                <a:solidFill>
                  <a:schemeClr val="accent2"/>
                </a:solidFill>
              </a:rPr>
              <a:t> + X</a:t>
            </a:r>
            <a:r>
              <a:rPr lang="fr-FR" sz="2400" b="1" baseline="-25000">
                <a:solidFill>
                  <a:schemeClr val="accent2"/>
                </a:solidFill>
              </a:rPr>
              <a:t>2 </a:t>
            </a:r>
            <a:r>
              <a:rPr lang="fr-FR" sz="2400" b="1">
                <a:solidFill>
                  <a:schemeClr val="accent2"/>
                </a:solidFill>
              </a:rPr>
              <a:t>+ X</a:t>
            </a:r>
            <a:r>
              <a:rPr lang="fr-FR" sz="2400" b="1" baseline="-25000">
                <a:solidFill>
                  <a:schemeClr val="accent2"/>
                </a:solidFill>
              </a:rPr>
              <a:t>3</a:t>
            </a:r>
            <a:r>
              <a:rPr lang="fr-FR" sz="2400" b="1">
                <a:solidFill>
                  <a:schemeClr val="accent2"/>
                </a:solidFill>
              </a:rPr>
              <a:t> + X</a:t>
            </a:r>
            <a:r>
              <a:rPr lang="fr-FR" sz="2400" b="1" baseline="-25000">
                <a:solidFill>
                  <a:schemeClr val="accent2"/>
                </a:solidFill>
              </a:rPr>
              <a:t>4</a:t>
            </a:r>
            <a:r>
              <a:rPr lang="fr-FR" sz="2400" b="1">
                <a:solidFill>
                  <a:schemeClr val="accent2"/>
                </a:solidFill>
              </a:rPr>
              <a:t> + ...+ X</a:t>
            </a:r>
            <a:r>
              <a:rPr lang="fr-FR" sz="2400" b="1" baseline="-25000">
                <a:solidFill>
                  <a:schemeClr val="accent2"/>
                </a:solidFill>
              </a:rPr>
              <a:t>n</a:t>
            </a:r>
            <a:r>
              <a:rPr lang="fr-FR" sz="2400" b="1">
                <a:solidFill>
                  <a:schemeClr val="accent2"/>
                </a:solidFill>
              </a:rPr>
              <a:t>	</a:t>
            </a:r>
          </a:p>
          <a:p>
            <a:pPr>
              <a:spcBef>
                <a:spcPct val="50000"/>
              </a:spcBef>
            </a:pPr>
            <a:endParaRPr lang="fr-FR" sz="2400"/>
          </a:p>
        </p:txBody>
      </p:sp>
      <p:sp>
        <p:nvSpPr>
          <p:cNvPr id="32777" name="Line 17"/>
          <p:cNvSpPr>
            <a:spLocks noChangeShapeType="1"/>
          </p:cNvSpPr>
          <p:nvPr/>
        </p:nvSpPr>
        <p:spPr bwMode="auto">
          <a:xfrm>
            <a:off x="2411413" y="2708275"/>
            <a:ext cx="4824412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8682" name="Text Box 18"/>
          <p:cNvSpPr txBox="1">
            <a:spLocks noChangeArrowheads="1"/>
          </p:cNvSpPr>
          <p:nvPr/>
        </p:nvSpPr>
        <p:spPr bwMode="auto">
          <a:xfrm>
            <a:off x="3924300" y="2708275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accent2"/>
                </a:solidFill>
              </a:rPr>
              <a:t>n</a:t>
            </a:r>
          </a:p>
        </p:txBody>
      </p:sp>
      <p:sp>
        <p:nvSpPr>
          <p:cNvPr id="28683" name="Text Box 19"/>
          <p:cNvSpPr txBox="1">
            <a:spLocks noChangeArrowheads="1"/>
          </p:cNvSpPr>
          <p:nvPr/>
        </p:nvSpPr>
        <p:spPr bwMode="auto">
          <a:xfrm>
            <a:off x="1476375" y="1916113"/>
            <a:ext cx="935038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          </a:t>
            </a:r>
          </a:p>
          <a:p>
            <a:r>
              <a:rPr lang="fr-FR" b="1">
                <a:solidFill>
                  <a:srgbClr val="FFFF66"/>
                </a:solidFill>
              </a:rPr>
              <a:t> </a:t>
            </a:r>
            <a:r>
              <a:rPr lang="fr-FR" b="1">
                <a:solidFill>
                  <a:schemeClr val="accent2"/>
                </a:solidFill>
              </a:rPr>
              <a:t>__</a:t>
            </a:r>
          </a:p>
          <a:p>
            <a:r>
              <a:rPr lang="fr-FR" sz="2400"/>
              <a:t> </a:t>
            </a:r>
            <a:r>
              <a:rPr lang="fr-FR" sz="2400" b="1">
                <a:solidFill>
                  <a:schemeClr val="accent2"/>
                </a:solidFill>
              </a:rPr>
              <a:t>X </a:t>
            </a:r>
            <a:r>
              <a:rPr lang="fr-FR" sz="2400">
                <a:solidFill>
                  <a:schemeClr val="accent2"/>
                </a:solidFill>
              </a:rPr>
              <a:t>=</a:t>
            </a:r>
          </a:p>
          <a:p>
            <a:pPr>
              <a:spcBef>
                <a:spcPct val="50000"/>
              </a:spcBef>
            </a:pPr>
            <a:endParaRPr lang="fr-FR">
              <a:solidFill>
                <a:srgbClr val="FFFF66"/>
              </a:solidFill>
            </a:endParaRPr>
          </a:p>
        </p:txBody>
      </p:sp>
      <p:sp>
        <p:nvSpPr>
          <p:cNvPr id="28684" name="Text Box 20"/>
          <p:cNvSpPr txBox="1">
            <a:spLocks noChangeArrowheads="1"/>
          </p:cNvSpPr>
          <p:nvPr/>
        </p:nvSpPr>
        <p:spPr bwMode="auto">
          <a:xfrm>
            <a:off x="2987675" y="40767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/>
              <a:t>ce qui donne</a:t>
            </a:r>
          </a:p>
        </p:txBody>
      </p:sp>
      <p:sp>
        <p:nvSpPr>
          <p:cNvPr id="28685" name="Line 21"/>
          <p:cNvSpPr>
            <a:spLocks noChangeShapeType="1"/>
          </p:cNvSpPr>
          <p:nvPr/>
        </p:nvSpPr>
        <p:spPr bwMode="auto">
          <a:xfrm>
            <a:off x="3708400" y="5445125"/>
            <a:ext cx="1079500" cy="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686" name="Text Box 22"/>
          <p:cNvSpPr txBox="1">
            <a:spLocks noChangeArrowheads="1"/>
          </p:cNvSpPr>
          <p:nvPr/>
        </p:nvSpPr>
        <p:spPr bwMode="auto">
          <a:xfrm>
            <a:off x="3635375" y="4581525"/>
            <a:ext cx="122396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fr-FR" b="1">
                <a:solidFill>
                  <a:srgbClr val="FFFF66"/>
                </a:solidFill>
              </a:rPr>
              <a:t>  </a:t>
            </a:r>
          </a:p>
          <a:p>
            <a:pPr algn="just" eaLnBrk="0" hangingPunct="0"/>
            <a:r>
              <a:rPr lang="fr-FR" sz="2400" b="1">
                <a:solidFill>
                  <a:srgbClr val="FFFF66"/>
                </a:solidFill>
                <a:sym typeface="Symbol" pitchFamily="18" charset="2"/>
              </a:rPr>
              <a:t>  </a:t>
            </a:r>
            <a:r>
              <a:rPr lang="fr-FR" sz="2400" b="1">
                <a:solidFill>
                  <a:schemeClr val="accent2"/>
                </a:solidFill>
                <a:sym typeface="Symbol" pitchFamily="18" charset="2"/>
              </a:rPr>
              <a:t></a:t>
            </a:r>
            <a:r>
              <a:rPr lang="fr-FR" sz="2400" b="1">
                <a:solidFill>
                  <a:schemeClr val="accent2"/>
                </a:solidFill>
              </a:rPr>
              <a:t> X</a:t>
            </a:r>
            <a:r>
              <a:rPr lang="fr-FR" sz="2400" b="1">
                <a:solidFill>
                  <a:schemeClr val="accent2"/>
                </a:solidFill>
                <a:sym typeface="Symbol" pitchFamily="18" charset="2"/>
              </a:rPr>
              <a:t>i </a:t>
            </a:r>
            <a:endParaRPr lang="fr-FR" sz="2400">
              <a:solidFill>
                <a:schemeClr val="accent2"/>
              </a:solidFill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fr-FR" sz="2400"/>
          </a:p>
        </p:txBody>
      </p:sp>
      <p:sp>
        <p:nvSpPr>
          <p:cNvPr id="28687" name="Text Box 23"/>
          <p:cNvSpPr txBox="1">
            <a:spLocks noChangeArrowheads="1"/>
          </p:cNvSpPr>
          <p:nvPr/>
        </p:nvSpPr>
        <p:spPr bwMode="auto">
          <a:xfrm>
            <a:off x="3851275" y="5445125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accent2"/>
                </a:solidFill>
              </a:rPr>
              <a:t>  n</a:t>
            </a:r>
          </a:p>
        </p:txBody>
      </p:sp>
      <p:pic>
        <p:nvPicPr>
          <p:cNvPr id="1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4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a date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239F45-FFC9-4078-AFEA-1EE237641752}" type="datetime2">
              <a:rPr lang="fr-FR" smtClean="0"/>
              <a:pPr/>
              <a:t>samedi 7 octobre 2023</a:t>
            </a:fld>
            <a:endParaRPr lang="fr-FR" smtClean="0"/>
          </a:p>
        </p:txBody>
      </p:sp>
      <p:sp>
        <p:nvSpPr>
          <p:cNvPr id="29699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EE76F5-222F-4673-AB08-260DC3C0098E}" type="slidenum">
              <a:rPr lang="fr-FR" smtClean="0"/>
              <a:pPr/>
              <a:t>17</a:t>
            </a:fld>
            <a:endParaRPr lang="fr-FR" smtClean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68313" y="17463"/>
            <a:ext cx="8134350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indent="449263" algn="ctr">
              <a:defRPr/>
            </a:pPr>
            <a:endParaRPr lang="fr-FR" sz="2800" b="1">
              <a:solidFill>
                <a:srgbClr val="66FFFF"/>
              </a:solidFill>
            </a:endParaRPr>
          </a:p>
          <a:p>
            <a:pPr indent="449263" algn="ctr">
              <a:defRPr/>
            </a:pPr>
            <a:r>
              <a:rPr lang="fr-FR" sz="2800" b="1"/>
              <a:t>Données groupées</a:t>
            </a:r>
            <a:endParaRPr lang="fr-FR" sz="2800"/>
          </a:p>
          <a:p>
            <a:pPr indent="449263" algn="ctr">
              <a:defRPr/>
            </a:pPr>
            <a:r>
              <a:rPr lang="fr-FR" sz="2800"/>
              <a:t>(moyenne arithmétique pondérée)</a:t>
            </a:r>
          </a:p>
          <a:p>
            <a:pPr indent="449263" algn="ctr">
              <a:defRPr/>
            </a:pPr>
            <a:endParaRPr lang="fr-FR" sz="2800"/>
          </a:p>
          <a:p>
            <a:pPr indent="449263" algn="ctr">
              <a:defRPr/>
            </a:pPr>
            <a:r>
              <a:rPr lang="fr-FR" sz="2800" b="1"/>
              <a:t>Variable statistique discontinue </a:t>
            </a:r>
          </a:p>
          <a:p>
            <a:pPr indent="449263" algn="ctr">
              <a:defRPr/>
            </a:pPr>
            <a:endParaRPr lang="fr-FR" sz="2800"/>
          </a:p>
          <a:p>
            <a:pPr indent="449263" algn="ctr">
              <a:defRPr/>
            </a:pPr>
            <a:r>
              <a:rPr lang="fr-FR" sz="2800"/>
              <a:t>S'il y a répétition de certaines observations, c'est à dire le nombre </a:t>
            </a:r>
            <a:r>
              <a:rPr lang="fr-FR" sz="2800" b="1">
                <a:solidFill>
                  <a:schemeClr val="accent2"/>
                </a:solidFill>
              </a:rPr>
              <a:t>x</a:t>
            </a:r>
            <a:r>
              <a:rPr lang="fr-FR" sz="2800" b="1" baseline="-25000">
                <a:solidFill>
                  <a:schemeClr val="accent2"/>
                </a:solidFill>
              </a:rPr>
              <a:t>1</a:t>
            </a:r>
            <a:r>
              <a:rPr lang="fr-FR" sz="2800">
                <a:solidFill>
                  <a:schemeClr val="accent2"/>
                </a:solidFill>
              </a:rPr>
              <a:t> </a:t>
            </a:r>
            <a:r>
              <a:rPr lang="fr-FR" sz="2800"/>
              <a:t>se produit</a:t>
            </a:r>
            <a:r>
              <a:rPr lang="fr-FR" sz="2800">
                <a:solidFill>
                  <a:schemeClr val="accent2"/>
                </a:solidFill>
              </a:rPr>
              <a:t> </a:t>
            </a:r>
            <a:r>
              <a:rPr lang="fr-FR" sz="2800" b="1">
                <a:solidFill>
                  <a:schemeClr val="accent2"/>
                </a:solidFill>
              </a:rPr>
              <a:t>n</a:t>
            </a:r>
            <a:r>
              <a:rPr lang="fr-FR" sz="2800" b="1" baseline="-25000">
                <a:solidFill>
                  <a:schemeClr val="accent2"/>
                </a:solidFill>
              </a:rPr>
              <a:t>1</a:t>
            </a:r>
            <a:r>
              <a:rPr lang="fr-FR" sz="2800">
                <a:solidFill>
                  <a:schemeClr val="accent2"/>
                </a:solidFill>
              </a:rPr>
              <a:t> </a:t>
            </a:r>
            <a:r>
              <a:rPr lang="fr-FR" sz="2800"/>
              <a:t>fois</a:t>
            </a:r>
            <a:r>
              <a:rPr lang="fr-FR" sz="2800">
                <a:solidFill>
                  <a:schemeClr val="accent2"/>
                </a:solidFill>
              </a:rPr>
              <a:t>, </a:t>
            </a:r>
            <a:r>
              <a:rPr lang="fr-FR" sz="2800" b="1">
                <a:solidFill>
                  <a:schemeClr val="accent2"/>
                </a:solidFill>
              </a:rPr>
              <a:t>x</a:t>
            </a:r>
            <a:r>
              <a:rPr lang="fr-FR" sz="2800" b="1" baseline="-25000">
                <a:solidFill>
                  <a:schemeClr val="accent2"/>
                </a:solidFill>
              </a:rPr>
              <a:t>2</a:t>
            </a:r>
            <a:r>
              <a:rPr lang="fr-FR" sz="2800" b="1">
                <a:solidFill>
                  <a:schemeClr val="accent2"/>
                </a:solidFill>
              </a:rPr>
              <a:t> </a:t>
            </a:r>
            <a:r>
              <a:rPr lang="fr-FR" sz="2800"/>
              <a:t>se produit</a:t>
            </a:r>
            <a:r>
              <a:rPr lang="fr-FR" sz="2800">
                <a:solidFill>
                  <a:schemeClr val="accent2"/>
                </a:solidFill>
              </a:rPr>
              <a:t> </a:t>
            </a:r>
            <a:r>
              <a:rPr lang="fr-FR" sz="2800" b="1">
                <a:solidFill>
                  <a:schemeClr val="accent2"/>
                </a:solidFill>
              </a:rPr>
              <a:t>n</a:t>
            </a:r>
            <a:r>
              <a:rPr lang="fr-FR" sz="2800" b="1" baseline="-25000">
                <a:solidFill>
                  <a:schemeClr val="accent2"/>
                </a:solidFill>
              </a:rPr>
              <a:t>2</a:t>
            </a:r>
            <a:r>
              <a:rPr lang="fr-FR" sz="2800">
                <a:solidFill>
                  <a:schemeClr val="accent2"/>
                </a:solidFill>
              </a:rPr>
              <a:t> </a:t>
            </a:r>
            <a:r>
              <a:rPr lang="fr-FR" sz="2800"/>
              <a:t>fois,....., la formule précédente devient :</a:t>
            </a:r>
          </a:p>
          <a:p>
            <a:pPr indent="449263" algn="ctr">
              <a:defRPr/>
            </a:pPr>
            <a:endParaRPr lang="fr-FR" sz="2800"/>
          </a:p>
          <a:p>
            <a:pPr indent="449263">
              <a:defRPr/>
            </a:pPr>
            <a:r>
              <a:rPr lang="fr-FR" sz="2800"/>
              <a:t>	  	      </a:t>
            </a:r>
          </a:p>
          <a:p>
            <a:pPr indent="449263" algn="ctr">
              <a:defRPr/>
            </a:pPr>
            <a:endParaRPr lang="fr-FR" sz="2800"/>
          </a:p>
          <a:p>
            <a:pPr indent="449263" algn="ctr">
              <a:defRPr/>
            </a:pPr>
            <a:r>
              <a:rPr lang="fr-FR"/>
              <a:t> 							</a:t>
            </a:r>
          </a:p>
        </p:txBody>
      </p:sp>
      <p:grpSp>
        <p:nvGrpSpPr>
          <p:cNvPr id="29701" name="Group 10"/>
          <p:cNvGrpSpPr>
            <a:grpSpLocks/>
          </p:cNvGrpSpPr>
          <p:nvPr/>
        </p:nvGrpSpPr>
        <p:grpSpPr bwMode="auto">
          <a:xfrm>
            <a:off x="2700338" y="4941888"/>
            <a:ext cx="3168650" cy="1168400"/>
            <a:chOff x="2517" y="3022"/>
            <a:chExt cx="1996" cy="736"/>
          </a:xfrm>
        </p:grpSpPr>
        <p:grpSp>
          <p:nvGrpSpPr>
            <p:cNvPr id="29702" name="Group 8"/>
            <p:cNvGrpSpPr>
              <a:grpSpLocks/>
            </p:cNvGrpSpPr>
            <p:nvPr/>
          </p:nvGrpSpPr>
          <p:grpSpPr bwMode="auto">
            <a:xfrm>
              <a:off x="3288" y="3022"/>
              <a:ext cx="1225" cy="736"/>
              <a:chOff x="3288" y="2976"/>
              <a:chExt cx="1225" cy="736"/>
            </a:xfrm>
          </p:grpSpPr>
          <p:sp>
            <p:nvSpPr>
              <p:cNvPr id="33800" name="Line 5"/>
              <p:cNvSpPr>
                <a:spLocks noChangeShapeType="1"/>
              </p:cNvSpPr>
              <p:nvPr/>
            </p:nvSpPr>
            <p:spPr bwMode="auto">
              <a:xfrm>
                <a:off x="3334" y="3385"/>
                <a:ext cx="108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9705" name="Text Box 6"/>
              <p:cNvSpPr txBox="1">
                <a:spLocks noChangeArrowheads="1"/>
              </p:cNvSpPr>
              <p:nvPr/>
            </p:nvSpPr>
            <p:spPr bwMode="auto">
              <a:xfrm>
                <a:off x="3288" y="2976"/>
                <a:ext cx="122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2800" b="1">
                    <a:solidFill>
                      <a:schemeClr val="accent2"/>
                    </a:solidFill>
                  </a:rPr>
                  <a:t> ∑ ni Xi</a:t>
                </a:r>
              </a:p>
            </p:txBody>
          </p:sp>
          <p:sp>
            <p:nvSpPr>
              <p:cNvPr id="29706" name="Text Box 7"/>
              <p:cNvSpPr txBox="1">
                <a:spLocks noChangeArrowheads="1"/>
              </p:cNvSpPr>
              <p:nvPr/>
            </p:nvSpPr>
            <p:spPr bwMode="auto">
              <a:xfrm>
                <a:off x="3606" y="3385"/>
                <a:ext cx="54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2800">
                    <a:solidFill>
                      <a:schemeClr val="accent2"/>
                    </a:solidFill>
                  </a:rPr>
                  <a:t> </a:t>
                </a:r>
                <a:r>
                  <a:rPr lang="fr-FR" sz="2800" b="1">
                    <a:solidFill>
                      <a:schemeClr val="accent2"/>
                    </a:solidFill>
                  </a:rPr>
                  <a:t>n</a:t>
                </a:r>
              </a:p>
            </p:txBody>
          </p:sp>
        </p:grpSp>
        <p:sp>
          <p:nvSpPr>
            <p:cNvPr id="29703" name="Text Box 9"/>
            <p:cNvSpPr txBox="1">
              <a:spLocks noChangeArrowheads="1"/>
            </p:cNvSpPr>
            <p:nvPr/>
          </p:nvSpPr>
          <p:spPr bwMode="auto">
            <a:xfrm>
              <a:off x="2517" y="3022"/>
              <a:ext cx="861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800" b="1">
                  <a:solidFill>
                    <a:schemeClr val="accent2"/>
                  </a:solidFill>
                </a:rPr>
                <a:t>__</a:t>
              </a:r>
              <a:r>
                <a:rPr lang="fr-FR" sz="2800">
                  <a:solidFill>
                    <a:schemeClr val="accent2"/>
                  </a:solidFill>
                </a:rPr>
                <a:t>	</a:t>
              </a:r>
            </a:p>
            <a:p>
              <a:r>
                <a:rPr lang="fr-FR" sz="2800">
                  <a:solidFill>
                    <a:schemeClr val="accent2"/>
                  </a:solidFill>
                </a:rPr>
                <a:t> </a:t>
              </a:r>
              <a:r>
                <a:rPr lang="fr-FR" sz="2800" b="1">
                  <a:solidFill>
                    <a:schemeClr val="accent2"/>
                  </a:solidFill>
                </a:rPr>
                <a:t>X  =</a:t>
              </a:r>
            </a:p>
          </p:txBody>
        </p:sp>
      </p:grpSp>
      <p:pic>
        <p:nvPicPr>
          <p:cNvPr id="11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a date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622CFB-9C93-4F95-A142-6802A70F27B3}" type="datetime2">
              <a:rPr lang="fr-FR" smtClean="0"/>
              <a:pPr/>
              <a:t>samedi 7 octobre 2023</a:t>
            </a:fld>
            <a:endParaRPr lang="fr-FR" smtClean="0"/>
          </a:p>
        </p:txBody>
      </p:sp>
      <p:sp>
        <p:nvSpPr>
          <p:cNvPr id="3072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968480-4D30-47B1-B0AC-85BCF66B335D}" type="slidenum">
              <a:rPr lang="fr-FR" smtClean="0"/>
              <a:pPr/>
              <a:t>18</a:t>
            </a:fld>
            <a:endParaRPr lang="fr-FR" smtClean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755650" y="203200"/>
            <a:ext cx="6062663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3200" b="1">
                <a:solidFill>
                  <a:srgbClr val="66FFFF"/>
                </a:solidFill>
                <a:latin typeface="Arial" charset="0"/>
                <a:cs typeface="Times New Roman" pitchFamily="18" charset="0"/>
              </a:rPr>
              <a:t>     </a:t>
            </a:r>
            <a:r>
              <a:rPr lang="fr-FR" sz="3200" b="1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 Exemple</a:t>
            </a:r>
            <a:r>
              <a:rPr lang="fr-FR" sz="320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fr-FR" sz="240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fr-FR" sz="2400">
                <a:cs typeface="Times New Roman" pitchFamily="18" charset="0"/>
              </a:rPr>
              <a:t>         Nombre d’enfants par famille</a:t>
            </a:r>
          </a:p>
          <a:p>
            <a:pPr algn="ctr" eaLnBrk="0" hangingPunct="0">
              <a:defRPr/>
            </a:pPr>
            <a:endParaRPr lang="fr-FR" sz="2400"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21589" name="Group 85"/>
          <p:cNvGraphicFramePr>
            <a:graphicFrameLocks noGrp="1"/>
          </p:cNvGraphicFramePr>
          <p:nvPr/>
        </p:nvGraphicFramePr>
        <p:xfrm>
          <a:off x="2052638" y="1168400"/>
          <a:ext cx="4606925" cy="3749040"/>
        </p:xfrm>
        <a:graphic>
          <a:graphicData uri="http://schemas.openxmlformats.org/drawingml/2006/table">
            <a:tbl>
              <a:tblPr/>
              <a:tblGrid>
                <a:gridCol w="1366837"/>
                <a:gridCol w="1439863"/>
                <a:gridCol w="1800225"/>
              </a:tblGrid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Xi</a:t>
                      </a: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ni . Xi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4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48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72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42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42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n</a:t>
                      </a:r>
                      <a:r>
                        <a:rPr kumimoji="0" lang="fr-FR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i </a:t>
                      </a: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= n = 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n</a:t>
                      </a:r>
                      <a:r>
                        <a:rPr kumimoji="0" lang="fr-FR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i </a:t>
                      </a: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. x</a:t>
                      </a:r>
                      <a:r>
                        <a:rPr kumimoji="0" lang="fr-FR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i </a:t>
                      </a: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=  299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743" name="Rectangle 61"/>
          <p:cNvSpPr>
            <a:spLocks noChangeArrowheads="1"/>
          </p:cNvSpPr>
          <p:nvPr/>
        </p:nvSpPr>
        <p:spPr bwMode="auto">
          <a:xfrm>
            <a:off x="1403350" y="4387850"/>
            <a:ext cx="774065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1600">
                <a:latin typeface="Arial" charset="0"/>
                <a:cs typeface="Times New Roman" pitchFamily="18" charset="0"/>
              </a:rPr>
              <a:t>  </a:t>
            </a:r>
          </a:p>
          <a:p>
            <a:endParaRPr lang="fr-FR" sz="1600">
              <a:latin typeface="Arial" charset="0"/>
              <a:cs typeface="Times New Roman" pitchFamily="18" charset="0"/>
            </a:endParaRPr>
          </a:p>
          <a:p>
            <a:r>
              <a:rPr lang="fr-FR" sz="1600">
                <a:latin typeface="Arial" charset="0"/>
                <a:cs typeface="Times New Roman" pitchFamily="18" charset="0"/>
              </a:rPr>
              <a:t>       _                                                                  </a:t>
            </a:r>
            <a:r>
              <a:rPr lang="fr-FR" sz="2400">
                <a:latin typeface="Arial" charset="0"/>
                <a:cs typeface="Times New Roman" pitchFamily="18" charset="0"/>
              </a:rPr>
              <a:t>299</a:t>
            </a:r>
          </a:p>
          <a:p>
            <a:r>
              <a:rPr lang="fr-FR" sz="2000" b="1">
                <a:latin typeface="Arial" charset="0"/>
                <a:cs typeface="Times New Roman" pitchFamily="18" charset="0"/>
              </a:rPr>
              <a:t>      X = (1/n) </a:t>
            </a:r>
            <a:r>
              <a:rPr lang="fr-FR" sz="2000" b="1">
                <a:latin typeface="Arial" charset="0"/>
                <a:cs typeface="Times New Roman" pitchFamily="18" charset="0"/>
                <a:sym typeface="Symbol" pitchFamily="18" charset="2"/>
              </a:rPr>
              <a:t></a:t>
            </a:r>
            <a:r>
              <a:rPr lang="fr-FR" sz="2000" b="1">
                <a:latin typeface="Arial" charset="0"/>
                <a:cs typeface="Times New Roman" pitchFamily="18" charset="0"/>
              </a:rPr>
              <a:t> ni xi</a:t>
            </a:r>
            <a:r>
              <a:rPr lang="fr-FR" sz="2000">
                <a:latin typeface="Arial" charset="0"/>
                <a:cs typeface="Times New Roman" pitchFamily="18" charset="0"/>
                <a:sym typeface="Symbol" pitchFamily="18" charset="2"/>
              </a:rPr>
              <a:t> = (1/80) </a:t>
            </a:r>
            <a:r>
              <a:rPr lang="fr-FR" sz="2000" b="1">
                <a:latin typeface="Arial" charset="0"/>
                <a:cs typeface="Times New Roman" pitchFamily="18" charset="0"/>
              </a:rPr>
              <a:t> ni xi =</a:t>
            </a:r>
            <a:r>
              <a:rPr lang="fr-FR" sz="2000" b="1">
                <a:latin typeface="Arial" charset="0"/>
                <a:cs typeface="Times New Roman" pitchFamily="18" charset="0"/>
                <a:sym typeface="Symbol" pitchFamily="18" charset="2"/>
              </a:rPr>
              <a:t>           =  3,74</a:t>
            </a:r>
            <a:endParaRPr lang="fr-FR" sz="2000">
              <a:cs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fr-FR" sz="2000" b="1" baseline="30000">
                <a:latin typeface="Arial" charset="0"/>
                <a:cs typeface="Times New Roman" pitchFamily="18" charset="0"/>
                <a:sym typeface="Symbol" pitchFamily="18" charset="2"/>
              </a:rPr>
              <a:t>              </a:t>
            </a:r>
            <a:r>
              <a:rPr lang="fr-FR" sz="2000" b="1">
                <a:latin typeface="Arial" charset="0"/>
                <a:cs typeface="Times New Roman" pitchFamily="18" charset="0"/>
                <a:sym typeface="Symbol" pitchFamily="18" charset="2"/>
              </a:rPr>
              <a:t>                                                     8O</a:t>
            </a:r>
            <a:endParaRPr lang="fr-FR" sz="2000" b="1">
              <a:cs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fr-FR" sz="2000" b="1">
                <a:solidFill>
                  <a:schemeClr val="accent2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_</a:t>
            </a:r>
            <a:endParaRPr lang="fr-FR" sz="2000">
              <a:solidFill>
                <a:schemeClr val="accent2"/>
              </a:solidFill>
              <a:cs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fr-FR" sz="2000" b="1">
                <a:solidFill>
                  <a:schemeClr val="accent2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X = 4 enfants</a:t>
            </a:r>
            <a:r>
              <a:rPr lang="fr-FR" sz="2000">
                <a:latin typeface="Arial" charset="0"/>
                <a:cs typeface="Times New Roman" pitchFamily="18" charset="0"/>
                <a:sym typeface="Symbol" pitchFamily="18" charset="2"/>
              </a:rPr>
              <a:t>, il y a en moyenne 4 enfants par famille.</a:t>
            </a:r>
            <a:endParaRPr lang="fr-FR" sz="2000" b="1">
              <a:cs typeface="Times New Roman" pitchFamily="18" charset="0"/>
              <a:sym typeface="Symbol" pitchFamily="18" charset="2"/>
            </a:endParaRPr>
          </a:p>
          <a:p>
            <a:pPr eaLnBrk="0" hangingPunct="0"/>
            <a:endParaRPr lang="fr-FR" sz="2000" b="1">
              <a:latin typeface="Arial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744" name="Line 66"/>
          <p:cNvSpPr>
            <a:spLocks noChangeShapeType="1"/>
          </p:cNvSpPr>
          <p:nvPr/>
        </p:nvSpPr>
        <p:spPr bwMode="auto">
          <a:xfrm>
            <a:off x="5724525" y="544512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8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a date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DE4DF7-A147-4731-A10D-27473D028361}" type="datetime2">
              <a:rPr lang="fr-FR" smtClean="0"/>
              <a:pPr/>
              <a:t>samedi 7 octobre 2023</a:t>
            </a:fld>
            <a:endParaRPr lang="fr-FR" smtClean="0"/>
          </a:p>
        </p:txBody>
      </p:sp>
      <p:sp>
        <p:nvSpPr>
          <p:cNvPr id="31747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43E7D9-55C8-425E-9360-3F604D2A3F11}" type="slidenum">
              <a:rPr lang="fr-FR" smtClean="0"/>
              <a:pPr/>
              <a:t>19</a:t>
            </a:fld>
            <a:endParaRPr lang="fr-FR" smtClean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68313" y="785813"/>
            <a:ext cx="7993062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3200" b="1">
                <a:solidFill>
                  <a:schemeClr val="accent2"/>
                </a:solidFill>
              </a:rPr>
              <a:t>REMARQUES</a:t>
            </a:r>
            <a:r>
              <a:rPr lang="fr-FR" sz="3200" b="1">
                <a:solidFill>
                  <a:srgbClr val="66FFFF"/>
                </a:solidFill>
              </a:rPr>
              <a:t> </a:t>
            </a:r>
          </a:p>
          <a:p>
            <a:pPr algn="ctr">
              <a:defRPr/>
            </a:pPr>
            <a:endParaRPr lang="fr-FR" sz="3200"/>
          </a:p>
          <a:p>
            <a:pPr algn="ctr">
              <a:buFontTx/>
              <a:buChar char="•"/>
              <a:defRPr/>
            </a:pPr>
            <a:r>
              <a:rPr lang="fr-FR" sz="2800" b="1"/>
              <a:t>-</a:t>
            </a:r>
            <a:r>
              <a:rPr lang="fr-FR" sz="2800"/>
              <a:t> Dans une distribution symétrique, les trois paramètres de  </a:t>
            </a:r>
          </a:p>
          <a:p>
            <a:pPr algn="ctr">
              <a:defRPr/>
            </a:pPr>
            <a:r>
              <a:rPr lang="fr-FR" sz="2800"/>
              <a:t>  tendance centrale </a:t>
            </a:r>
          </a:p>
          <a:p>
            <a:pPr algn="ctr">
              <a:defRPr/>
            </a:pPr>
            <a:r>
              <a:rPr lang="fr-FR" sz="2800"/>
              <a:t>(</a:t>
            </a:r>
            <a:r>
              <a:rPr lang="fr-FR" sz="2800" b="1">
                <a:solidFill>
                  <a:schemeClr val="accent2"/>
                </a:solidFill>
              </a:rPr>
              <a:t>mode, médiane, moyenne</a:t>
            </a:r>
            <a:r>
              <a:rPr lang="fr-FR" sz="2800"/>
              <a:t>) </a:t>
            </a:r>
          </a:p>
          <a:p>
            <a:pPr algn="ctr">
              <a:defRPr/>
            </a:pPr>
            <a:r>
              <a:rPr lang="fr-FR" sz="2800"/>
              <a:t>sont égaux.</a:t>
            </a:r>
          </a:p>
          <a:p>
            <a:pPr algn="ctr">
              <a:defRPr/>
            </a:pPr>
            <a:endParaRPr lang="fr-FR" sz="2800"/>
          </a:p>
          <a:p>
            <a:pPr algn="ctr">
              <a:buFontTx/>
              <a:buChar char="•"/>
              <a:defRPr/>
            </a:pPr>
            <a:r>
              <a:rPr lang="fr-FR" sz="2800" b="1"/>
              <a:t>-</a:t>
            </a:r>
            <a:r>
              <a:rPr lang="fr-FR" sz="2800"/>
              <a:t> Mode, médiane et moyenne sont les valeurs centrales les plus </a:t>
            </a:r>
          </a:p>
          <a:p>
            <a:pPr algn="ctr">
              <a:defRPr/>
            </a:pPr>
            <a:r>
              <a:rPr lang="fr-FR" sz="2800"/>
              <a:t> </a:t>
            </a:r>
            <a:r>
              <a:rPr lang="fr-FR" sz="2800">
                <a:solidFill>
                  <a:schemeClr val="accent2"/>
                </a:solidFill>
              </a:rPr>
              <a:t> </a:t>
            </a:r>
            <a:r>
              <a:rPr lang="fr-FR" sz="2800" b="1">
                <a:solidFill>
                  <a:schemeClr val="accent2"/>
                </a:solidFill>
              </a:rPr>
              <a:t>utilisées</a:t>
            </a:r>
            <a:endParaRPr lang="fr-FR" sz="2800">
              <a:solidFill>
                <a:schemeClr val="accent2"/>
              </a:solidFill>
            </a:endParaRPr>
          </a:p>
          <a:p>
            <a:pPr algn="ctr" eaLnBrk="0" hangingPunct="0">
              <a:defRPr/>
            </a:pPr>
            <a:endParaRPr lang="fr-FR" sz="2800">
              <a:latin typeface="Arial" charset="0"/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a date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144C3A-BC5A-4918-96C3-7FCAA9942C1D}" type="datetime2">
              <a:rPr lang="fr-FR" smtClean="0"/>
              <a:pPr/>
              <a:t>samedi 7 octobre 2023</a:t>
            </a:fld>
            <a:endParaRPr lang="fr-FR" smtClean="0"/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3CF28B-8DA4-4498-A418-693E97385AB7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731838"/>
            <a:ext cx="91440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tabLst>
                <a:tab pos="685800" algn="l"/>
              </a:tabLst>
              <a:defRPr/>
            </a:pPr>
            <a:r>
              <a:rPr lang="fr-FR" sz="3200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fr-FR" sz="3200" b="1" dirty="0">
                <a:solidFill>
                  <a:schemeClr val="accent2"/>
                </a:solidFill>
                <a:latin typeface="Arial" charset="0"/>
              </a:rPr>
              <a:t>PARAMETRES </a:t>
            </a:r>
          </a:p>
          <a:p>
            <a:pPr algn="ctr">
              <a:tabLst>
                <a:tab pos="685800" algn="l"/>
              </a:tabLst>
              <a:defRPr/>
            </a:pPr>
            <a:r>
              <a:rPr lang="fr-FR" sz="3200" b="1" dirty="0">
                <a:solidFill>
                  <a:schemeClr val="accent2"/>
                </a:solidFill>
                <a:latin typeface="Arial" charset="0"/>
              </a:rPr>
              <a:t>DE TENDANCE CENTRALE(de position)</a:t>
            </a:r>
          </a:p>
          <a:p>
            <a:pPr algn="ctr">
              <a:tabLst>
                <a:tab pos="685800" algn="l"/>
              </a:tabLst>
              <a:defRPr/>
            </a:pPr>
            <a:endParaRPr lang="fr-FR" sz="3200" b="1" dirty="0">
              <a:solidFill>
                <a:srgbClr val="66FFFF"/>
              </a:solidFill>
              <a:latin typeface="Arial" charset="0"/>
            </a:endParaRPr>
          </a:p>
          <a:p>
            <a:pPr algn="ctr">
              <a:tabLst>
                <a:tab pos="685800" algn="l"/>
              </a:tabLst>
              <a:defRPr/>
            </a:pPr>
            <a:endParaRPr lang="fr-FR" sz="3200" dirty="0">
              <a:solidFill>
                <a:srgbClr val="66FFFF"/>
              </a:solidFill>
              <a:latin typeface="Arial" charset="0"/>
            </a:endParaRPr>
          </a:p>
          <a:p>
            <a:pPr algn="ctr">
              <a:tabLst>
                <a:tab pos="685800" algn="l"/>
              </a:tabLst>
              <a:defRPr/>
            </a:pPr>
            <a:endParaRPr lang="fr-FR" sz="2800" b="1" dirty="0">
              <a:solidFill>
                <a:schemeClr val="accent2"/>
              </a:solidFill>
              <a:latin typeface="Lucida Handwriting" pitchFamily="66" charset="0"/>
            </a:endParaRPr>
          </a:p>
          <a:p>
            <a:pPr>
              <a:tabLst>
                <a:tab pos="685800" algn="l"/>
              </a:tabLst>
              <a:defRPr/>
            </a:pPr>
            <a:r>
              <a:rPr lang="fr-FR" sz="2800" b="1" dirty="0">
                <a:latin typeface="Arial" charset="0"/>
              </a:rPr>
              <a:t>                 </a:t>
            </a:r>
            <a:r>
              <a:rPr lang="fr-FR" sz="2800" b="1" dirty="0">
                <a:solidFill>
                  <a:schemeClr val="hlink"/>
                </a:solidFill>
                <a:latin typeface="Arial" charset="0"/>
              </a:rPr>
              <a:t>1 -</a:t>
            </a:r>
            <a:r>
              <a:rPr lang="fr-FR" sz="2800" dirty="0">
                <a:latin typeface="Arial" charset="0"/>
              </a:rPr>
              <a:t>  Le  mode</a:t>
            </a:r>
          </a:p>
          <a:p>
            <a:pPr>
              <a:tabLst>
                <a:tab pos="685800" algn="l"/>
              </a:tabLst>
              <a:defRPr/>
            </a:pPr>
            <a:r>
              <a:rPr lang="fr-FR" sz="2800" b="1" dirty="0">
                <a:latin typeface="Arial" charset="0"/>
              </a:rPr>
              <a:t>                 </a:t>
            </a:r>
            <a:r>
              <a:rPr lang="fr-FR" sz="2800" b="1" dirty="0">
                <a:solidFill>
                  <a:schemeClr val="hlink"/>
                </a:solidFill>
                <a:latin typeface="Arial" charset="0"/>
              </a:rPr>
              <a:t>2 -</a:t>
            </a:r>
            <a:r>
              <a:rPr lang="fr-FR" sz="2800" dirty="0">
                <a:latin typeface="Arial" charset="0"/>
              </a:rPr>
              <a:t>  La  médiane</a:t>
            </a:r>
          </a:p>
          <a:p>
            <a:pPr>
              <a:tabLst>
                <a:tab pos="685800" algn="l"/>
              </a:tabLst>
              <a:defRPr/>
            </a:pPr>
            <a:r>
              <a:rPr lang="fr-FR" sz="2800" b="1" dirty="0">
                <a:latin typeface="Arial" charset="0"/>
              </a:rPr>
              <a:t>                 </a:t>
            </a:r>
            <a:r>
              <a:rPr lang="fr-FR" sz="2800" b="1" dirty="0">
                <a:solidFill>
                  <a:schemeClr val="hlink"/>
                </a:solidFill>
                <a:latin typeface="Arial" charset="0"/>
              </a:rPr>
              <a:t>3</a:t>
            </a:r>
            <a:r>
              <a:rPr lang="fr-FR" sz="2800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fr-FR" sz="2800" b="1" dirty="0">
                <a:solidFill>
                  <a:schemeClr val="hlink"/>
                </a:solidFill>
                <a:latin typeface="Arial" charset="0"/>
              </a:rPr>
              <a:t>-</a:t>
            </a:r>
            <a:r>
              <a:rPr lang="fr-FR" sz="2800" dirty="0">
                <a:latin typeface="Arial" charset="0"/>
              </a:rPr>
              <a:t>  La  moyenne arithmétique.</a:t>
            </a:r>
          </a:p>
          <a:p>
            <a:pPr algn="ctr" eaLnBrk="0" hangingPunct="0">
              <a:tabLst>
                <a:tab pos="685800" algn="l"/>
              </a:tabLst>
              <a:defRPr/>
            </a:pPr>
            <a:endParaRPr lang="fr-FR" sz="2800" dirty="0">
              <a:latin typeface="Arial" charset="0"/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a date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7FA70E-ECB9-441B-813D-77EE67401393}" type="datetime2">
              <a:rPr lang="fr-FR" smtClean="0"/>
              <a:pPr/>
              <a:t>samedi 7 octobre 2023</a:t>
            </a:fld>
            <a:endParaRPr lang="fr-FR" smtClean="0"/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07AA75-5EB7-4819-91DD-4E2C7A5492DA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4284663" y="4724400"/>
            <a:ext cx="503237" cy="646113"/>
          </a:xfrm>
          <a:prstGeom prst="downArrow">
            <a:avLst>
              <a:gd name="adj1" fmla="val 50000"/>
              <a:gd name="adj2" fmla="val 32098"/>
            </a:avLst>
          </a:prstGeom>
          <a:solidFill>
            <a:srgbClr val="66FFFF"/>
          </a:solidFill>
          <a:ln w="28575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059113" y="20638"/>
            <a:ext cx="3362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sz="3200" b="1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INTRODUCTION</a:t>
            </a:r>
            <a:r>
              <a:rPr lang="fr-FR" b="1" u="sng">
                <a:latin typeface="Arial" charset="0"/>
                <a:cs typeface="Times New Roman" pitchFamily="18" charset="0"/>
              </a:rPr>
              <a:t> </a:t>
            </a:r>
            <a:endParaRPr lang="fr-FR">
              <a:latin typeface="Arial" charset="0"/>
            </a:endParaRPr>
          </a:p>
        </p:txBody>
      </p:sp>
      <p:sp>
        <p:nvSpPr>
          <p:cNvPr id="16390" name="Rectangle 10"/>
          <p:cNvSpPr>
            <a:spLocks noChangeArrowheads="1"/>
          </p:cNvSpPr>
          <p:nvPr/>
        </p:nvSpPr>
        <p:spPr bwMode="auto">
          <a:xfrm>
            <a:off x="2555875" y="2781300"/>
            <a:ext cx="39925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sz="2400">
                <a:latin typeface="Arial" charset="0"/>
                <a:cs typeface="Times New Roman" pitchFamily="18" charset="0"/>
              </a:rPr>
              <a:t>Synthétisent et</a:t>
            </a:r>
            <a:endParaRPr lang="fr-FR" sz="2400">
              <a:cs typeface="Times New Roman" pitchFamily="18" charset="0"/>
            </a:endParaRPr>
          </a:p>
          <a:p>
            <a:pPr algn="ctr" eaLnBrk="0" hangingPunct="0"/>
            <a:r>
              <a:rPr lang="fr-FR" sz="2400">
                <a:latin typeface="Arial" charset="0"/>
                <a:cs typeface="Times New Roman" pitchFamily="18" charset="0"/>
              </a:rPr>
              <a:t>caractérisent</a:t>
            </a:r>
            <a:endParaRPr lang="fr-FR" sz="2400">
              <a:cs typeface="Times New Roman" pitchFamily="18" charset="0"/>
            </a:endParaRPr>
          </a:p>
          <a:p>
            <a:pPr algn="ctr" eaLnBrk="0" hangingPunct="0"/>
            <a:r>
              <a:rPr lang="fr-FR" sz="2400">
                <a:latin typeface="Arial" charset="0"/>
                <a:cs typeface="Times New Roman" pitchFamily="18" charset="0"/>
              </a:rPr>
              <a:t>l'ensemble des données par</a:t>
            </a:r>
            <a:endParaRPr lang="fr-FR" sz="2400">
              <a:cs typeface="Times New Roman" pitchFamily="18" charset="0"/>
            </a:endParaRPr>
          </a:p>
          <a:p>
            <a:pPr algn="ctr" eaLnBrk="0" hangingPunct="0"/>
            <a:r>
              <a:rPr lang="fr-FR" sz="2400">
                <a:latin typeface="Arial" charset="0"/>
                <a:cs typeface="Times New Roman" pitchFamily="18" charset="0"/>
              </a:rPr>
              <a:t>un nombre unique,</a:t>
            </a:r>
            <a:endParaRPr lang="fr-FR" sz="2400">
              <a:cs typeface="Times New Roman" pitchFamily="18" charset="0"/>
            </a:endParaRPr>
          </a:p>
          <a:p>
            <a:pPr algn="ctr" eaLnBrk="0" hangingPunct="0"/>
            <a:r>
              <a:rPr lang="fr-FR" sz="2400">
                <a:latin typeface="Arial" charset="0"/>
                <a:cs typeface="Times New Roman" pitchFamily="18" charset="0"/>
              </a:rPr>
              <a:t>une valeur type</a:t>
            </a:r>
            <a:endParaRPr lang="fr-FR" sz="2400">
              <a:cs typeface="Times New Roman" pitchFamily="18" charset="0"/>
            </a:endParaRPr>
          </a:p>
          <a:p>
            <a:pPr algn="ctr" eaLnBrk="0" hangingPunct="0"/>
            <a:endParaRPr lang="fr-FR" sz="2400">
              <a:latin typeface="Arial" charset="0"/>
              <a:cs typeface="Times New Roman" pitchFamily="18" charset="0"/>
            </a:endParaRPr>
          </a:p>
        </p:txBody>
      </p:sp>
      <p:sp>
        <p:nvSpPr>
          <p:cNvPr id="16391" name="Rectangle 11"/>
          <p:cNvSpPr>
            <a:spLocks noChangeArrowheads="1"/>
          </p:cNvSpPr>
          <p:nvPr/>
        </p:nvSpPr>
        <p:spPr bwMode="auto">
          <a:xfrm>
            <a:off x="0" y="5305425"/>
            <a:ext cx="9144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sz="2400">
                <a:latin typeface="Arial" charset="0"/>
                <a:cs typeface="Times New Roman" pitchFamily="18" charset="0"/>
              </a:rPr>
              <a:t>de telle sorte </a:t>
            </a:r>
            <a:r>
              <a:rPr lang="fr-FR" sz="2400" i="1">
                <a:latin typeface="Arial" charset="0"/>
                <a:cs typeface="Times New Roman" pitchFamily="18" charset="0"/>
              </a:rPr>
              <a:t>qu'en première approximation la comparaison</a:t>
            </a:r>
            <a:r>
              <a:rPr lang="fr-FR" sz="2400">
                <a:cs typeface="Times New Roman" pitchFamily="18" charset="0"/>
              </a:rPr>
              <a:t> </a:t>
            </a:r>
            <a:r>
              <a:rPr lang="fr-FR" sz="2400" i="1">
                <a:latin typeface="Arial" charset="0"/>
                <a:cs typeface="Times New Roman" pitchFamily="18" charset="0"/>
              </a:rPr>
              <a:t>de </a:t>
            </a:r>
            <a:r>
              <a:rPr lang="fr-FR" sz="2400" b="1" i="1">
                <a:latin typeface="Arial" charset="0"/>
                <a:cs typeface="Times New Roman" pitchFamily="18" charset="0"/>
              </a:rPr>
              <a:t>deux séries</a:t>
            </a:r>
            <a:r>
              <a:rPr lang="fr-FR" sz="2400" i="1">
                <a:latin typeface="Arial" charset="0"/>
                <a:cs typeface="Times New Roman" pitchFamily="18" charset="0"/>
              </a:rPr>
              <a:t> puisse se ramener à la comparaison</a:t>
            </a:r>
            <a:endParaRPr lang="fr-FR" sz="2400">
              <a:cs typeface="Times New Roman" pitchFamily="18" charset="0"/>
            </a:endParaRPr>
          </a:p>
          <a:p>
            <a:pPr algn="ctr" eaLnBrk="0" hangingPunct="0"/>
            <a:r>
              <a:rPr lang="fr-FR" sz="2400" i="1">
                <a:latin typeface="Arial" charset="0"/>
                <a:cs typeface="Times New Roman" pitchFamily="18" charset="0"/>
              </a:rPr>
              <a:t> de </a:t>
            </a:r>
            <a:r>
              <a:rPr lang="fr-FR" sz="2400" b="1" i="1">
                <a:latin typeface="Arial" charset="0"/>
                <a:cs typeface="Times New Roman" pitchFamily="18" charset="0"/>
              </a:rPr>
              <a:t>deux nombres</a:t>
            </a:r>
            <a:r>
              <a:rPr lang="fr-FR" sz="2400" b="1">
                <a:latin typeface="Arial" charset="0"/>
                <a:cs typeface="Times New Roman" pitchFamily="18" charset="0"/>
              </a:rPr>
              <a:t>.</a:t>
            </a:r>
            <a:endParaRPr lang="fr-FR" sz="2400">
              <a:cs typeface="Times New Roman" pitchFamily="18" charset="0"/>
            </a:endParaRPr>
          </a:p>
          <a:p>
            <a:pPr eaLnBrk="0" hangingPunct="0"/>
            <a:endParaRPr lang="fr-FR" sz="2400">
              <a:latin typeface="Arial" charset="0"/>
              <a:cs typeface="Times New Roman" pitchFamily="18" charset="0"/>
            </a:endParaRPr>
          </a:p>
        </p:txBody>
      </p:sp>
      <p:sp>
        <p:nvSpPr>
          <p:cNvPr id="16392" name="Oval 13"/>
          <p:cNvSpPr>
            <a:spLocks noChangeArrowheads="1"/>
          </p:cNvSpPr>
          <p:nvPr/>
        </p:nvSpPr>
        <p:spPr bwMode="auto">
          <a:xfrm>
            <a:off x="2555875" y="1196975"/>
            <a:ext cx="3529013" cy="1439863"/>
          </a:xfrm>
          <a:prstGeom prst="ellipse">
            <a:avLst/>
          </a:prstGeom>
          <a:solidFill>
            <a:srgbClr val="66FFFF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fr-FR" b="1">
                <a:solidFill>
                  <a:schemeClr val="bg2"/>
                </a:solidFill>
              </a:rPr>
              <a:t>PARAMETRES DE </a:t>
            </a:r>
          </a:p>
          <a:p>
            <a:pPr algn="ctr"/>
            <a:r>
              <a:rPr lang="fr-FR" b="1">
                <a:solidFill>
                  <a:schemeClr val="bg2"/>
                </a:solidFill>
              </a:rPr>
              <a:t>TENDANCE CENTRALE</a:t>
            </a:r>
            <a:endParaRPr lang="fr-FR">
              <a:solidFill>
                <a:schemeClr val="bg2"/>
              </a:solidFill>
            </a:endParaRPr>
          </a:p>
          <a:p>
            <a:pPr algn="ctr"/>
            <a:r>
              <a:rPr lang="fr-FR" b="1">
                <a:solidFill>
                  <a:schemeClr val="bg2"/>
                </a:solidFill>
              </a:rPr>
              <a:t>Paramètres de 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a date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CC58E5-F277-41C2-B81B-57CF7613B7EA}" type="datetime2">
              <a:rPr lang="fr-FR" smtClean="0"/>
              <a:pPr/>
              <a:t>samedi 7 octobre 2023</a:t>
            </a:fld>
            <a:endParaRPr lang="fr-FR" smtClean="0"/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328A08-CCE4-4484-A2BF-6E89AF559063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745578" y="984558"/>
            <a:ext cx="565443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</a:tabLst>
              <a:defRPr/>
            </a:pPr>
            <a:r>
              <a:rPr lang="fr-FR" sz="3200" b="1" dirty="0" err="1" smtClean="0">
                <a:solidFill>
                  <a:srgbClr val="92D050"/>
                </a:solidFill>
                <a:latin typeface="Lucida Handwriting" pitchFamily="66" charset="0"/>
              </a:rPr>
              <a:t>I-Le</a:t>
            </a:r>
            <a:r>
              <a:rPr lang="fr-FR" sz="3200" b="1" dirty="0" smtClean="0">
                <a:solidFill>
                  <a:srgbClr val="92D050"/>
                </a:solidFill>
                <a:latin typeface="Lucida Handwriting" pitchFamily="66" charset="0"/>
              </a:rPr>
              <a:t> Mode  </a:t>
            </a:r>
            <a:r>
              <a:rPr lang="fr-FR" sz="3200" b="1" dirty="0">
                <a:solidFill>
                  <a:srgbClr val="92D050"/>
                </a:solidFill>
                <a:latin typeface="Lucida Handwriting" pitchFamily="66" charset="0"/>
              </a:rPr>
              <a:t>(Mo</a:t>
            </a:r>
            <a:r>
              <a:rPr lang="fr-FR" sz="3200" b="1" dirty="0" smtClean="0">
                <a:solidFill>
                  <a:srgbClr val="92D050"/>
                </a:solidFill>
                <a:latin typeface="Lucida Handwriting" pitchFamily="66" charset="0"/>
              </a:rPr>
              <a:t>)</a:t>
            </a:r>
          </a:p>
          <a:p>
            <a:pPr algn="ctr">
              <a:tabLst>
                <a:tab pos="228600" algn="l"/>
              </a:tabLst>
              <a:defRPr/>
            </a:pPr>
            <a:endParaRPr lang="fr-FR" sz="3200" b="1" dirty="0">
              <a:solidFill>
                <a:srgbClr val="92D050"/>
              </a:solidFill>
              <a:latin typeface="Lucida Handwriting" pitchFamily="66" charset="0"/>
            </a:endParaRPr>
          </a:p>
          <a:p>
            <a:pPr algn="ctr">
              <a:tabLst>
                <a:tab pos="228600" algn="l"/>
              </a:tabLst>
              <a:defRPr/>
            </a:pPr>
            <a:endParaRPr lang="fr-FR" sz="3200" b="1" dirty="0">
              <a:solidFill>
                <a:srgbClr val="92D050"/>
              </a:solidFill>
              <a:latin typeface="Lucida Handwriting" pitchFamily="66" charset="0"/>
            </a:endParaRPr>
          </a:p>
          <a:p>
            <a:pPr algn="ctr">
              <a:tabLst>
                <a:tab pos="228600" algn="l"/>
              </a:tabLst>
              <a:defRPr/>
            </a:pPr>
            <a:r>
              <a:rPr lang="fr-FR" sz="2400" b="1" dirty="0">
                <a:solidFill>
                  <a:schemeClr val="hlink"/>
                </a:solidFill>
              </a:rPr>
              <a:t>Cas des données non groupées</a:t>
            </a:r>
            <a:endParaRPr lang="fr-FR" sz="2400" dirty="0">
              <a:solidFill>
                <a:schemeClr val="hlink"/>
              </a:solidFill>
            </a:endParaRPr>
          </a:p>
          <a:p>
            <a:pPr algn="ctr">
              <a:tabLst>
                <a:tab pos="228600" algn="l"/>
              </a:tabLst>
              <a:defRPr/>
            </a:pPr>
            <a:r>
              <a:rPr lang="fr-FR" sz="2400" i="1" dirty="0"/>
              <a:t>Le mode est la valeur </a:t>
            </a:r>
            <a:endParaRPr lang="fr-FR" sz="2400" dirty="0"/>
          </a:p>
          <a:p>
            <a:pPr algn="ctr">
              <a:tabLst>
                <a:tab pos="228600" algn="l"/>
              </a:tabLst>
              <a:defRPr/>
            </a:pPr>
            <a:r>
              <a:rPr lang="fr-FR" sz="2400" i="1" dirty="0"/>
              <a:t>de la variable statistique</a:t>
            </a:r>
            <a:endParaRPr lang="fr-FR" sz="2400" dirty="0"/>
          </a:p>
          <a:p>
            <a:pPr algn="ctr">
              <a:tabLst>
                <a:tab pos="228600" algn="l"/>
              </a:tabLst>
              <a:defRPr/>
            </a:pPr>
            <a:r>
              <a:rPr lang="fr-FR" sz="2400" i="1" dirty="0"/>
              <a:t>la plus fréquente.</a:t>
            </a:r>
            <a:endParaRPr lang="fr-FR" sz="2400" dirty="0"/>
          </a:p>
          <a:p>
            <a:pPr algn="ctr">
              <a:tabLst>
                <a:tab pos="228600" algn="l"/>
              </a:tabLst>
              <a:defRPr/>
            </a:pPr>
            <a:r>
              <a:rPr lang="fr-FR" sz="2400" b="1" dirty="0"/>
              <a:t>Exemple</a:t>
            </a:r>
            <a:endParaRPr lang="fr-FR" sz="2400" dirty="0"/>
          </a:p>
          <a:p>
            <a:pPr algn="ctr">
              <a:tabLst>
                <a:tab pos="228600" algn="l"/>
              </a:tabLst>
              <a:defRPr/>
            </a:pPr>
            <a:r>
              <a:rPr lang="fr-FR" sz="2400" dirty="0"/>
              <a:t>soit la série statistique :</a:t>
            </a:r>
          </a:p>
          <a:p>
            <a:pPr algn="ctr">
              <a:tabLst>
                <a:tab pos="228600" algn="l"/>
              </a:tabLst>
              <a:defRPr/>
            </a:pPr>
            <a:r>
              <a:rPr lang="fr-FR" sz="2400" dirty="0"/>
              <a:t>3, 5, 7, 15</a:t>
            </a:r>
            <a:r>
              <a:rPr lang="fr-FR" sz="2400" dirty="0">
                <a:solidFill>
                  <a:schemeClr val="accent2"/>
                </a:solidFill>
              </a:rPr>
              <a:t>, 16, 16, 16, </a:t>
            </a:r>
            <a:r>
              <a:rPr lang="fr-FR" sz="2400" dirty="0"/>
              <a:t>17, 17, 3O.</a:t>
            </a:r>
          </a:p>
          <a:p>
            <a:pPr algn="ctr">
              <a:tabLst>
                <a:tab pos="228600" algn="l"/>
              </a:tabLst>
              <a:defRPr/>
            </a:pPr>
            <a:r>
              <a:rPr lang="fr-FR" sz="2400" dirty="0"/>
              <a:t>alors  </a:t>
            </a:r>
          </a:p>
          <a:p>
            <a:pPr algn="ctr">
              <a:tabLst>
                <a:tab pos="228600" algn="l"/>
              </a:tabLst>
              <a:defRPr/>
            </a:pPr>
            <a:r>
              <a:rPr lang="fr-FR" sz="2400" b="1" dirty="0">
                <a:solidFill>
                  <a:schemeClr val="accent2"/>
                </a:solidFill>
              </a:rPr>
              <a:t>Mo = </a:t>
            </a:r>
            <a:r>
              <a:rPr lang="fr-FR" sz="2400" b="1" dirty="0" smtClean="0">
                <a:solidFill>
                  <a:schemeClr val="accent2"/>
                </a:solidFill>
              </a:rPr>
              <a:t>16</a:t>
            </a:r>
            <a:endParaRPr lang="fr-FR" sz="2400" dirty="0">
              <a:solidFill>
                <a:schemeClr val="accent2"/>
              </a:solidFill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263780-AB04-4254-AEC5-A90F208DF757}" type="datetime2">
              <a:rPr lang="fr-FR" smtClean="0"/>
              <a:pPr>
                <a:defRPr/>
              </a:pPr>
              <a:t>samedi 7 octobre 2023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0941D-FC62-4691-8DA1-0E62FF6AF6B0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83568" y="476672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28600" algn="l"/>
              </a:tabLst>
              <a:defRPr/>
            </a:pPr>
            <a:r>
              <a:rPr lang="fr-FR" sz="2400" b="1" dirty="0">
                <a:solidFill>
                  <a:schemeClr val="hlink"/>
                </a:solidFill>
              </a:rPr>
              <a:t>Cas des données groupées </a:t>
            </a:r>
            <a:endParaRPr lang="fr-FR" sz="2400" dirty="0">
              <a:solidFill>
                <a:schemeClr val="hlink"/>
              </a:solidFill>
            </a:endParaRPr>
          </a:p>
          <a:p>
            <a:pPr algn="ctr">
              <a:tabLst>
                <a:tab pos="228600" algn="l"/>
              </a:tabLst>
              <a:defRPr/>
            </a:pPr>
            <a:r>
              <a:rPr lang="fr-FR" dirty="0"/>
              <a:t>  </a:t>
            </a:r>
            <a:endParaRPr lang="fr-FR" dirty="0" smtClean="0"/>
          </a:p>
          <a:p>
            <a:pPr algn="ctr">
              <a:tabLst>
                <a:tab pos="228600" algn="l"/>
              </a:tabLst>
              <a:defRPr/>
            </a:pPr>
            <a:endParaRPr lang="fr-FR" dirty="0"/>
          </a:p>
          <a:p>
            <a:pPr algn="ctr">
              <a:tabLst>
                <a:tab pos="228600" algn="l"/>
              </a:tabLst>
              <a:defRPr/>
            </a:pPr>
            <a:r>
              <a:rPr lang="fr-FR" sz="2400" b="1" dirty="0" smtClean="0">
                <a:solidFill>
                  <a:srgbClr val="C00000"/>
                </a:solidFill>
              </a:rPr>
              <a:t>1- Variable statistique discontinue </a:t>
            </a:r>
            <a:endParaRPr lang="fr-FR" sz="2400" dirty="0" smtClean="0">
              <a:solidFill>
                <a:srgbClr val="C00000"/>
              </a:solidFill>
            </a:endParaRPr>
          </a:p>
          <a:p>
            <a:pPr algn="ctr">
              <a:tabLst>
                <a:tab pos="228600" algn="l"/>
              </a:tabLst>
              <a:defRPr/>
            </a:pPr>
            <a:r>
              <a:rPr lang="fr-FR" sz="2400" dirty="0" smtClean="0"/>
              <a:t>Le mode est la valeur de</a:t>
            </a:r>
          </a:p>
          <a:p>
            <a:pPr algn="ctr">
              <a:tabLst>
                <a:tab pos="228600" algn="l"/>
              </a:tabLst>
              <a:defRPr/>
            </a:pPr>
            <a:r>
              <a:rPr lang="fr-FR" sz="2400" dirty="0" smtClean="0"/>
              <a:t>la variable statistique qui correspond</a:t>
            </a:r>
          </a:p>
          <a:p>
            <a:pPr algn="ctr">
              <a:tabLst>
                <a:tab pos="228600" algn="l"/>
              </a:tabLst>
              <a:defRPr/>
            </a:pPr>
            <a:r>
              <a:rPr lang="fr-FR" sz="2400" dirty="0" smtClean="0"/>
              <a:t>à </a:t>
            </a:r>
            <a:r>
              <a:rPr lang="fr-FR" sz="2400" dirty="0" smtClean="0">
                <a:solidFill>
                  <a:srgbClr val="92D050"/>
                </a:solidFill>
              </a:rPr>
              <a:t>l’effectif le plus élevé</a:t>
            </a:r>
            <a:r>
              <a:rPr lang="fr-FR" sz="2400" dirty="0" smtClean="0"/>
              <a:t>.</a:t>
            </a:r>
          </a:p>
          <a:p>
            <a:pPr algn="ctr">
              <a:tabLst>
                <a:tab pos="228600" algn="l"/>
              </a:tabLst>
              <a:defRPr/>
            </a:pPr>
            <a:r>
              <a:rPr lang="fr-FR" sz="2400" dirty="0" smtClean="0"/>
              <a:t>Dans ce cas sa détermination est immédiate </a:t>
            </a:r>
            <a:endParaRPr lang="fr-FR" sz="2400" dirty="0"/>
          </a:p>
        </p:txBody>
      </p:sp>
      <p:pic>
        <p:nvPicPr>
          <p:cNvPr id="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a date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370B54-6F14-40C1-BF53-33332A1321D0}" type="datetime2">
              <a:rPr lang="fr-FR" smtClean="0"/>
              <a:pPr/>
              <a:t>samedi 7 octobre 2023</a:t>
            </a:fld>
            <a:endParaRPr lang="fr-FR" smtClean="0"/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4E327F-BE04-4AEC-A164-22A3B9B4745A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276600" y="0"/>
            <a:ext cx="185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3200" b="1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Exemple</a:t>
            </a:r>
            <a:endParaRPr lang="fr-FR" sz="3200">
              <a:solidFill>
                <a:schemeClr val="accent2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13396" name="Group 84"/>
          <p:cNvGraphicFramePr>
            <a:graphicFrameLocks noGrp="1"/>
          </p:cNvGraphicFramePr>
          <p:nvPr/>
        </p:nvGraphicFramePr>
        <p:xfrm>
          <a:off x="1475656" y="1412776"/>
          <a:ext cx="5688013" cy="4297680"/>
        </p:xfrm>
        <a:graphic>
          <a:graphicData uri="http://schemas.openxmlformats.org/drawingml/2006/table">
            <a:tbl>
              <a:tblPr/>
              <a:tblGrid>
                <a:gridCol w="2736850"/>
                <a:gridCol w="2951163"/>
              </a:tblGrid>
              <a:tr h="5912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Nombre d’enfants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Xi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Nombre de familles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ni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</a:tr>
              <a:tr h="2066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</a:tr>
              <a:tr h="3130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</a:tr>
            </a:tbl>
          </a:graphicData>
        </a:graphic>
      </p:graphicFrame>
      <p:sp>
        <p:nvSpPr>
          <p:cNvPr id="18451" name="Rectangle 45"/>
          <p:cNvSpPr>
            <a:spLocks noChangeArrowheads="1"/>
          </p:cNvSpPr>
          <p:nvPr/>
        </p:nvSpPr>
        <p:spPr bwMode="auto">
          <a:xfrm>
            <a:off x="1116013" y="404813"/>
            <a:ext cx="66167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1600">
                <a:latin typeface="Arial" charset="0"/>
                <a:cs typeface="Times New Roman" pitchFamily="18" charset="0"/>
              </a:rPr>
              <a:t>           </a:t>
            </a:r>
            <a:endParaRPr lang="fr-FR">
              <a:solidFill>
                <a:srgbClr val="1E1C11"/>
              </a:solidFill>
              <a:cs typeface="Times New Roman" pitchFamily="18" charset="0"/>
            </a:endParaRPr>
          </a:p>
          <a:p>
            <a:pPr eaLnBrk="0" hangingPunct="0"/>
            <a:r>
              <a:rPr lang="fr-FR" sz="1600">
                <a:solidFill>
                  <a:srgbClr val="1E1C11"/>
                </a:solidFill>
                <a:latin typeface="Arial" charset="0"/>
                <a:cs typeface="Times New Roman" pitchFamily="18" charset="0"/>
              </a:rPr>
              <a:t>         </a:t>
            </a:r>
            <a:r>
              <a:rPr lang="fr-FR" sz="2400" b="1" u="sng">
                <a:solidFill>
                  <a:srgbClr val="1E1C11"/>
                </a:solidFill>
                <a:latin typeface="Arial" charset="0"/>
                <a:cs typeface="Times New Roman" pitchFamily="18" charset="0"/>
              </a:rPr>
              <a:t>Tableau N°1 :</a:t>
            </a:r>
            <a:r>
              <a:rPr lang="fr-FR" sz="2400">
                <a:solidFill>
                  <a:srgbClr val="1E1C11"/>
                </a:solidFill>
                <a:latin typeface="Arial" charset="0"/>
                <a:cs typeface="Times New Roman" pitchFamily="18" charset="0"/>
              </a:rPr>
              <a:t> Nombre d’enfants par famille</a:t>
            </a:r>
            <a:endParaRPr lang="fr-FR" sz="2400">
              <a:solidFill>
                <a:srgbClr val="1E1C11"/>
              </a:solidFill>
              <a:cs typeface="Times New Roman" pitchFamily="18" charset="0"/>
            </a:endParaRPr>
          </a:p>
          <a:p>
            <a:pPr eaLnBrk="0" hangingPunct="0"/>
            <a:endParaRPr lang="fr-FR">
              <a:latin typeface="Arial" charset="0"/>
              <a:cs typeface="Times New Roman" pitchFamily="18" charset="0"/>
            </a:endParaRPr>
          </a:p>
        </p:txBody>
      </p:sp>
      <p:sp>
        <p:nvSpPr>
          <p:cNvPr id="18452" name="Line 80"/>
          <p:cNvSpPr>
            <a:spLocks noChangeShapeType="1"/>
          </p:cNvSpPr>
          <p:nvPr/>
        </p:nvSpPr>
        <p:spPr bwMode="auto">
          <a:xfrm>
            <a:off x="1547813" y="3789363"/>
            <a:ext cx="1296987" cy="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393" name="Text Box 81"/>
          <p:cNvSpPr txBox="1">
            <a:spLocks noChangeArrowheads="1"/>
          </p:cNvSpPr>
          <p:nvPr/>
        </p:nvSpPr>
        <p:spPr bwMode="auto">
          <a:xfrm>
            <a:off x="0" y="3500438"/>
            <a:ext cx="1908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800" b="1" dirty="0">
                <a:solidFill>
                  <a:schemeClr val="bg2">
                    <a:lumMod val="10000"/>
                  </a:schemeClr>
                </a:solidFill>
                <a:cs typeface="+mn-cs"/>
              </a:rPr>
              <a:t>Mo=4</a:t>
            </a:r>
          </a:p>
        </p:txBody>
      </p:sp>
      <p:sp>
        <p:nvSpPr>
          <p:cNvPr id="18454" name="Text Box 83"/>
          <p:cNvSpPr txBox="1">
            <a:spLocks noChangeArrowheads="1"/>
          </p:cNvSpPr>
          <p:nvPr/>
        </p:nvSpPr>
        <p:spPr bwMode="auto">
          <a:xfrm>
            <a:off x="539750" y="5670550"/>
            <a:ext cx="8604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solidFill>
                  <a:schemeClr val="accent2"/>
                </a:solidFill>
              </a:rPr>
              <a:t>Interprétation :</a:t>
            </a:r>
          </a:p>
          <a:p>
            <a:r>
              <a:rPr lang="fr-FR" sz="2400"/>
              <a:t>Le nombre d’enfants le plus fréquent dans cet échantillon est égal à 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a date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0EA989-D4E4-44E7-9AEF-90329F1899C6}" type="datetime2">
              <a:rPr lang="fr-FR" smtClean="0"/>
              <a:pPr/>
              <a:t>samedi 7 octobre 2023</a:t>
            </a:fld>
            <a:endParaRPr lang="fr-FR" smtClean="0"/>
          </a:p>
        </p:txBody>
      </p:sp>
      <p:sp>
        <p:nvSpPr>
          <p:cNvPr id="19459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A4E309-9E54-4786-B57F-0D9DA5A54854}" type="slidenum">
              <a:rPr lang="fr-FR" smtClean="0"/>
              <a:pPr/>
              <a:t>7</a:t>
            </a:fld>
            <a:endParaRPr lang="fr-FR" dirty="0" smtClean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127125" y="1008063"/>
            <a:ext cx="6889750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3200" b="1" dirty="0">
                <a:solidFill>
                  <a:schemeClr val="accent2"/>
                </a:solidFill>
              </a:rPr>
              <a:t>Variable statistique continue</a:t>
            </a:r>
            <a:r>
              <a:rPr lang="fr-FR" sz="2800" b="1" dirty="0">
                <a:solidFill>
                  <a:schemeClr val="accent2"/>
                </a:solidFill>
              </a:rPr>
              <a:t> </a:t>
            </a:r>
          </a:p>
          <a:p>
            <a:pPr algn="ctr">
              <a:defRPr/>
            </a:pPr>
            <a:endParaRPr lang="fr-FR" sz="2800" b="1" dirty="0"/>
          </a:p>
          <a:p>
            <a:pPr algn="ctr">
              <a:defRPr/>
            </a:pPr>
            <a:endParaRPr lang="fr-FR" sz="2800" dirty="0"/>
          </a:p>
          <a:p>
            <a:pPr algn="ctr">
              <a:defRPr/>
            </a:pPr>
            <a:r>
              <a:rPr lang="fr-FR" sz="2800" dirty="0"/>
              <a:t>La classe qui correspond à</a:t>
            </a:r>
          </a:p>
          <a:p>
            <a:pPr algn="ctr">
              <a:defRPr/>
            </a:pPr>
            <a:r>
              <a:rPr lang="fr-FR" sz="2800" dirty="0"/>
              <a:t>l’effectif le plus élevé</a:t>
            </a:r>
          </a:p>
          <a:p>
            <a:pPr algn="ctr">
              <a:defRPr/>
            </a:pPr>
            <a:r>
              <a:rPr lang="fr-FR" sz="2800" dirty="0"/>
              <a:t>est appelée</a:t>
            </a:r>
          </a:p>
          <a:p>
            <a:pPr algn="ctr">
              <a:defRPr/>
            </a:pPr>
            <a:r>
              <a:rPr lang="fr-FR" sz="2800" b="1" i="1" dirty="0">
                <a:solidFill>
                  <a:schemeClr val="accent2"/>
                </a:solidFill>
              </a:rPr>
              <a:t>classe modale.</a:t>
            </a:r>
          </a:p>
          <a:p>
            <a:pPr algn="ctr">
              <a:defRPr/>
            </a:pPr>
            <a:endParaRPr lang="fr-FR" sz="2800" dirty="0"/>
          </a:p>
          <a:p>
            <a:pPr algn="ctr">
              <a:defRPr/>
            </a:pPr>
            <a:r>
              <a:rPr lang="fr-FR" sz="2800" i="1" dirty="0"/>
              <a:t>Le mode </a:t>
            </a:r>
          </a:p>
          <a:p>
            <a:pPr algn="ctr">
              <a:defRPr/>
            </a:pPr>
            <a:r>
              <a:rPr lang="fr-FR" sz="2800" i="1" dirty="0"/>
              <a:t>est le </a:t>
            </a:r>
            <a:r>
              <a:rPr lang="fr-FR" sz="2800" i="1" dirty="0">
                <a:solidFill>
                  <a:srgbClr val="00B050"/>
                </a:solidFill>
              </a:rPr>
              <a:t>centre de la classe modale</a:t>
            </a:r>
            <a:r>
              <a:rPr lang="fr-FR" sz="2800" dirty="0"/>
              <a:t>.</a:t>
            </a:r>
          </a:p>
          <a:p>
            <a:pPr algn="ctr" eaLnBrk="0" hangingPunct="0">
              <a:defRPr/>
            </a:pPr>
            <a:endParaRPr lang="fr-FR" sz="2800" dirty="0">
              <a:latin typeface="Arial" charset="0"/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a date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91D6F6-0B60-4C59-B26E-381605886FC1}" type="datetime2">
              <a:rPr lang="fr-FR" smtClean="0"/>
              <a:pPr/>
              <a:t>samedi 7 octobre 2023</a:t>
            </a:fld>
            <a:endParaRPr lang="fr-FR" smtClean="0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43DD62-1AB2-4E0C-AF0B-05F88C7AC8C2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511300" y="242888"/>
            <a:ext cx="7632700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3200" b="1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Exemple</a:t>
            </a:r>
          </a:p>
          <a:p>
            <a:pPr algn="ctr">
              <a:defRPr/>
            </a:pPr>
            <a:r>
              <a:rPr lang="fr-FR" sz="2800" b="1" u="sng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Tableau n°2</a:t>
            </a:r>
            <a:r>
              <a:rPr lang="fr-FR" sz="2800" u="sng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 </a:t>
            </a:r>
            <a:r>
              <a:rPr lang="fr-FR" sz="280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: </a:t>
            </a:r>
            <a:r>
              <a:rPr lang="fr-FR" sz="2800">
                <a:latin typeface="Arial" charset="0"/>
                <a:cs typeface="Times New Roman" pitchFamily="18" charset="0"/>
              </a:rPr>
              <a:t>Les pesées de 5O nouveau-nés.</a:t>
            </a:r>
            <a:endParaRPr lang="fr-FR" sz="2800"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fr-FR"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15487" name="Group 127"/>
          <p:cNvGraphicFramePr>
            <a:graphicFrameLocks noGrp="1"/>
          </p:cNvGraphicFramePr>
          <p:nvPr/>
        </p:nvGraphicFramePr>
        <p:xfrm>
          <a:off x="3059113" y="1484313"/>
          <a:ext cx="5257800" cy="3261360"/>
        </p:xfrm>
        <a:graphic>
          <a:graphicData uri="http://schemas.openxmlformats.org/drawingml/2006/table">
            <a:tbl>
              <a:tblPr/>
              <a:tblGrid>
                <a:gridCol w="2919412"/>
                <a:gridCol w="2338388"/>
              </a:tblGrid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Poids  (Kg)  </a:t>
                      </a:r>
                      <a:r>
                        <a:rPr kumimoji="0" 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Xi</a:t>
                      </a: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Effectifs   </a:t>
                      </a:r>
                      <a:r>
                        <a:rPr kumimoji="0" lang="fr-F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n</a:t>
                      </a:r>
                      <a:r>
                        <a:rPr kumimoji="0" lang="fr-FR" sz="28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fr-F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2.O - 2.5   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2.5 - 3.O  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3.O - 3.5  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3.5 - 4.O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3O      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4.O - 4.5  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5O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</a:tbl>
          </a:graphicData>
        </a:graphic>
      </p:graphicFrame>
      <p:sp>
        <p:nvSpPr>
          <p:cNvPr id="20511" name="Rectangle 95"/>
          <p:cNvSpPr>
            <a:spLocks noChangeArrowheads="1"/>
          </p:cNvSpPr>
          <p:nvPr/>
        </p:nvSpPr>
        <p:spPr bwMode="auto">
          <a:xfrm>
            <a:off x="236538" y="5184775"/>
            <a:ext cx="89503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fr-FR" sz="1600">
                <a:latin typeface="Arial" charset="0"/>
                <a:cs typeface="Times New Roman" pitchFamily="18" charset="0"/>
              </a:rPr>
              <a:t> </a:t>
            </a:r>
            <a:r>
              <a:rPr lang="fr-FR" sz="2400">
                <a:latin typeface="Arial" charset="0"/>
                <a:cs typeface="Times New Roman" pitchFamily="18" charset="0"/>
              </a:rPr>
              <a:t>La classe modale est :    3,5 – 4,0 alors le mode est</a:t>
            </a:r>
            <a:endParaRPr lang="fr-FR" sz="2400">
              <a:cs typeface="Times New Roman" pitchFamily="18" charset="0"/>
            </a:endParaRPr>
          </a:p>
          <a:p>
            <a:pPr algn="ctr" eaLnBrk="0" hangingPunct="0"/>
            <a:r>
              <a:rPr lang="fr-FR" sz="2400">
                <a:latin typeface="Arial" charset="0"/>
                <a:cs typeface="Times New Roman" pitchFamily="18" charset="0"/>
              </a:rPr>
              <a:t> Mo = (3,5 + 4,0)/2  = </a:t>
            </a:r>
            <a:r>
              <a:rPr lang="fr-FR" sz="2400" b="1">
                <a:latin typeface="Arial" charset="0"/>
                <a:cs typeface="Times New Roman" pitchFamily="18" charset="0"/>
              </a:rPr>
              <a:t>3,75</a:t>
            </a:r>
            <a:r>
              <a:rPr lang="fr-FR" sz="2400">
                <a:latin typeface="Arial" charset="0"/>
                <a:cs typeface="Times New Roman" pitchFamily="18" charset="0"/>
              </a:rPr>
              <a:t>      </a:t>
            </a:r>
            <a:r>
              <a:rPr lang="fr-FR" sz="2400">
                <a:cs typeface="Times New Roman" pitchFamily="18" charset="0"/>
              </a:rPr>
              <a:t>  </a:t>
            </a:r>
            <a:r>
              <a:rPr lang="fr-FR" sz="2400">
                <a:latin typeface="Arial" charset="0"/>
                <a:cs typeface="Times New Roman" pitchFamily="18" charset="0"/>
              </a:rPr>
              <a:t>Donc</a:t>
            </a:r>
            <a:r>
              <a:rPr lang="fr-FR" sz="2400" b="1">
                <a:latin typeface="Arial" charset="0"/>
                <a:cs typeface="Times New Roman" pitchFamily="18" charset="0"/>
              </a:rPr>
              <a:t>  Mo = 3,75 Kg</a:t>
            </a:r>
            <a:endParaRPr lang="fr-FR" sz="2400">
              <a:cs typeface="Times New Roman" pitchFamily="18" charset="0"/>
            </a:endParaRPr>
          </a:p>
          <a:p>
            <a:pPr algn="ctr" eaLnBrk="0" hangingPunct="0"/>
            <a:r>
              <a:rPr lang="fr-FR" sz="2400" b="1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Interprétation :</a:t>
            </a:r>
            <a:endParaRPr lang="fr-FR" sz="2400" b="1">
              <a:solidFill>
                <a:schemeClr val="accent2"/>
              </a:solidFill>
              <a:cs typeface="Times New Roman" pitchFamily="18" charset="0"/>
            </a:endParaRPr>
          </a:p>
          <a:p>
            <a:pPr algn="ctr" eaLnBrk="0" hangingPunct="0"/>
            <a:r>
              <a:rPr lang="fr-FR" sz="2400">
                <a:latin typeface="Arial" charset="0"/>
                <a:cs typeface="Times New Roman" pitchFamily="18" charset="0"/>
              </a:rPr>
              <a:t>Le poids le plus fréquent dans cet échantillon est égal à 3,75 kg </a:t>
            </a:r>
            <a:endParaRPr lang="fr-FR" sz="2400">
              <a:cs typeface="Times New Roman" pitchFamily="18" charset="0"/>
            </a:endParaRPr>
          </a:p>
          <a:p>
            <a:pPr algn="ctr" eaLnBrk="0" hangingPunct="0"/>
            <a:endParaRPr lang="fr-FR" sz="2400">
              <a:latin typeface="Arial" charset="0"/>
              <a:cs typeface="Times New Roman" pitchFamily="18" charset="0"/>
            </a:endParaRPr>
          </a:p>
        </p:txBody>
      </p:sp>
      <p:sp>
        <p:nvSpPr>
          <p:cNvPr id="20512" name="Text Box 128"/>
          <p:cNvSpPr txBox="1">
            <a:spLocks noChangeArrowheads="1"/>
          </p:cNvSpPr>
          <p:nvPr/>
        </p:nvSpPr>
        <p:spPr bwMode="auto">
          <a:xfrm>
            <a:off x="0" y="3357563"/>
            <a:ext cx="291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accent2"/>
                </a:solidFill>
              </a:rPr>
              <a:t>Classe modale</a:t>
            </a:r>
          </a:p>
        </p:txBody>
      </p:sp>
      <p:sp>
        <p:nvSpPr>
          <p:cNvPr id="20513" name="Line 129"/>
          <p:cNvSpPr>
            <a:spLocks noChangeShapeType="1"/>
          </p:cNvSpPr>
          <p:nvPr/>
        </p:nvSpPr>
        <p:spPr bwMode="auto">
          <a:xfrm>
            <a:off x="2843213" y="3573463"/>
            <a:ext cx="936625" cy="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pic>
        <p:nvPicPr>
          <p:cNvPr id="9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a date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605ADF-6488-452F-A0CB-5DAAB8D4E8A1}" type="datetime2">
              <a:rPr lang="fr-FR" smtClean="0"/>
              <a:pPr/>
              <a:t>samedi 7 octobre 2023</a:t>
            </a:fld>
            <a:endParaRPr lang="fr-FR" smtClean="0"/>
          </a:p>
        </p:txBody>
      </p:sp>
      <p:sp>
        <p:nvSpPr>
          <p:cNvPr id="21507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F85FD8-5DE7-4319-9AA9-B63538C15102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0" y="685800"/>
            <a:ext cx="91440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dirty="0">
                <a:latin typeface="Arial" charset="0"/>
              </a:rPr>
              <a:t>Mais si on cherche plus de </a:t>
            </a:r>
            <a:r>
              <a:rPr lang="fr-FR" sz="2400" b="1" dirty="0">
                <a:solidFill>
                  <a:srgbClr val="C00000"/>
                </a:solidFill>
                <a:latin typeface="Arial" charset="0"/>
              </a:rPr>
              <a:t>précision</a:t>
            </a:r>
            <a:r>
              <a:rPr lang="fr-FR" sz="2400" dirty="0">
                <a:solidFill>
                  <a:srgbClr val="C00000"/>
                </a:solidFill>
                <a:latin typeface="Arial" charset="0"/>
              </a:rPr>
              <a:t>, </a:t>
            </a:r>
            <a:r>
              <a:rPr lang="fr-FR" sz="2400" dirty="0">
                <a:latin typeface="Arial" charset="0"/>
              </a:rPr>
              <a:t>on applique la méthode </a:t>
            </a:r>
            <a:r>
              <a:rPr lang="fr-FR" sz="2400" b="1" dirty="0">
                <a:latin typeface="Arial" charset="0"/>
              </a:rPr>
              <a:t>d'interpolation linéaire</a:t>
            </a:r>
            <a:r>
              <a:rPr lang="fr-FR" sz="2400" dirty="0">
                <a:latin typeface="Arial" charset="0"/>
              </a:rPr>
              <a:t> en utilisant la formule </a:t>
            </a:r>
          </a:p>
          <a:p>
            <a:endParaRPr lang="fr-FR" sz="2400" dirty="0">
              <a:latin typeface="Arial" charset="0"/>
            </a:endParaRPr>
          </a:p>
          <a:p>
            <a:pPr algn="ctr"/>
            <a:r>
              <a:rPr lang="fr-FR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d1 </a:t>
            </a:r>
          </a:p>
          <a:p>
            <a:pPr algn="ctr"/>
            <a:r>
              <a:rPr lang="fr-FR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Mo = </a:t>
            </a:r>
            <a:r>
              <a:rPr lang="fr-FR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r-FR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fr-FR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 ----------    K </a:t>
            </a:r>
          </a:p>
          <a:p>
            <a:r>
              <a:rPr lang="fr-FR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d1 + d2 </a:t>
            </a:r>
          </a:p>
          <a:p>
            <a:pPr algn="just"/>
            <a:r>
              <a:rPr lang="fr-FR" sz="2400" dirty="0">
                <a:latin typeface="Arial" charset="0"/>
                <a:cs typeface="Times New Roman" pitchFamily="18" charset="0"/>
              </a:rPr>
              <a:t>  </a:t>
            </a:r>
          </a:p>
          <a:p>
            <a:pPr algn="just"/>
            <a:r>
              <a:rPr lang="fr-FR" sz="2400" dirty="0">
                <a:latin typeface="Arial" charset="0"/>
                <a:cs typeface="Times New Roman" pitchFamily="18" charset="0"/>
              </a:rPr>
              <a:t>où</a:t>
            </a:r>
          </a:p>
          <a:p>
            <a:pPr algn="just"/>
            <a:r>
              <a:rPr lang="fr-FR" sz="2400" dirty="0" err="1">
                <a:latin typeface="Arial" charset="0"/>
                <a:cs typeface="Times New Roman" pitchFamily="18" charset="0"/>
              </a:rPr>
              <a:t>bmin</a:t>
            </a:r>
            <a:r>
              <a:rPr lang="fr-FR" sz="2400" dirty="0">
                <a:latin typeface="Arial" charset="0"/>
                <a:cs typeface="Times New Roman" pitchFamily="18" charset="0"/>
              </a:rPr>
              <a:t> : borne inférieure de la classe modale. </a:t>
            </a:r>
          </a:p>
          <a:p>
            <a:pPr algn="just"/>
            <a:r>
              <a:rPr lang="fr-FR" sz="2400" dirty="0">
                <a:latin typeface="Arial" charset="0"/>
                <a:cs typeface="Times New Roman" pitchFamily="18" charset="0"/>
              </a:rPr>
              <a:t>d1 : différence entre l’effectif de la classe modale et de la classe précédente.</a:t>
            </a:r>
          </a:p>
          <a:p>
            <a:pPr algn="just"/>
            <a:r>
              <a:rPr lang="fr-FR" sz="2400" dirty="0">
                <a:latin typeface="Arial" charset="0"/>
                <a:cs typeface="Times New Roman" pitchFamily="18" charset="0"/>
              </a:rPr>
              <a:t>d2 : différence entre l’effectif de la classe modale et de la classe suivante.</a:t>
            </a:r>
          </a:p>
          <a:p>
            <a:r>
              <a:rPr lang="fr-FR" sz="2400" dirty="0">
                <a:latin typeface="Arial" charset="0"/>
                <a:cs typeface="Times New Roman" pitchFamily="18" charset="0"/>
              </a:rPr>
              <a:t>K : Amplitude de la classe modale</a:t>
            </a:r>
            <a:r>
              <a:rPr lang="fr-FR" sz="2400" dirty="0">
                <a:latin typeface="Arial" charset="0"/>
              </a:rPr>
              <a:t> </a:t>
            </a:r>
          </a:p>
          <a:p>
            <a:endParaRPr lang="fr-FR" sz="2400" dirty="0"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</TotalTime>
  <Words>1000</Words>
  <Application>Microsoft Office PowerPoint</Application>
  <PresentationFormat>Affichage à l'écran (4:3)</PresentationFormat>
  <Paragraphs>338</Paragraphs>
  <Slides>19</Slides>
  <Notes>2</Notes>
  <HiddenSlides>0</HiddenSlides>
  <MMClips>11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9" baseType="lpstr">
      <vt:lpstr>Verdana</vt:lpstr>
      <vt:lpstr>Arial</vt:lpstr>
      <vt:lpstr>Calibri</vt:lpstr>
      <vt:lpstr>Times New Roman</vt:lpstr>
      <vt:lpstr>Symbol</vt:lpstr>
      <vt:lpstr>Wingdings</vt:lpstr>
      <vt:lpstr>Lucida Handwriting</vt:lpstr>
      <vt:lpstr>Arial Unicode MS</vt:lpstr>
      <vt:lpstr>Arial Black</vt:lpstr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</vt:vector>
  </TitlesOfParts>
  <Company>mokhtari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ahlam</dc:creator>
  <cp:lastModifiedBy>Adnane</cp:lastModifiedBy>
  <cp:revision>43</cp:revision>
  <dcterms:created xsi:type="dcterms:W3CDTF">2003-06-10T11:00:22Z</dcterms:created>
  <dcterms:modified xsi:type="dcterms:W3CDTF">2023-10-07T12:39:28Z</dcterms:modified>
</cp:coreProperties>
</file>